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6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9B038D-A93A-4843-9B9F-264E22EC2E6E}" type="datetime1">
              <a:rPr lang="sl-SI" smtClean="0"/>
              <a:t>28. 04. 2020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557DC7-D84C-421D-9299-5D05FDDB7838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53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08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758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sl-SI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F11297-C108-4E98-9EC7-DD5E6DC2239D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C33BA7-6BB3-4558-B6AA-E34129A38D34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36704-24BD-4FAE-A8F5-A1E245E50E66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A46F2-DC76-4E7E-A687-3909D415C1FD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F1BA7-AF3C-4064-B125-4728B71D6A02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z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CA0E6E-CAC9-441A-A40C-39FC8A07504B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besedila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e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07A35-9919-4ABF-AE00-A2DC0DFC70B7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F2AF95-664B-4D00-804A-96F912237EB8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FCDEB0-96F6-4B7A-B3BF-9BAE5F1012E2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F1F70-00BB-428F-9FCA-887B675F2158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a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A9B8F8-1FE6-4483-BF90-B267E4776144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3C91924-24D5-4AC9-B8AA-CBDCDF6D3918}" type="datetime1">
              <a:rPr lang="sl-SI" noProof="0" smtClean="0"/>
              <a:t>28. 04. 2020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mailto:desi.maksic@os-cerknica.si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mailto:tajda.sterle@os-cerknica.si" TargetMode="External"/><Relationship Id="rId4" Type="http://schemas.openxmlformats.org/officeDocument/2006/relationships/hyperlink" Target="mailto:nina.misic@os-cerknica.si" TargetMode="External"/><Relationship Id="rId9" Type="http://schemas.openxmlformats.org/officeDocument/2006/relationships/hyperlink" Target="http://www.mojedete.si/novice/2016-04-11/glasba-moja-prijatelj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60420" y="4093424"/>
            <a:ext cx="12352420" cy="990600"/>
          </a:xfrm>
        </p:spPr>
        <p:txBody>
          <a:bodyPr rtlCol="0">
            <a:normAutofit/>
          </a:bodyPr>
          <a:lstStyle/>
          <a:p>
            <a:pPr rtl="0"/>
            <a:r>
              <a:rPr lang="sl-SI" sz="4800" b="1" dirty="0">
                <a:solidFill>
                  <a:schemeClr val="accent1">
                    <a:lumMod val="50000"/>
                  </a:schemeClr>
                </a:solidFill>
              </a:rPr>
              <a:t>PONAVLJAMO SOLMIZACIJSKE ZLOGE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73134" y="6183992"/>
            <a:ext cx="9144000" cy="633078"/>
          </a:xfrm>
        </p:spPr>
        <p:txBody>
          <a:bodyPr rtlCol="0"/>
          <a:lstStyle/>
          <a:p>
            <a:pPr rtl="0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4. RAZRED</a:t>
            </a:r>
          </a:p>
        </p:txBody>
      </p:sp>
      <p:pic>
        <p:nvPicPr>
          <p:cNvPr id="4" name="Slika 3" descr="Klavir">
            <a:extLst>
              <a:ext uri="{FF2B5EF4-FFF2-40B4-BE49-F238E27FC236}">
                <a16:creationId xmlns:a16="http://schemas.microsoft.com/office/drawing/2014/main" id="{CF9EEC18-068A-4C21-886A-5914A3B09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21600000">
            <a:off x="612894" y="1109551"/>
            <a:ext cx="10805789" cy="287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F438E75F-7931-4914-AA6D-1C9E47CD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C00000"/>
                </a:solidFill>
              </a:rPr>
              <a:t>SOLMIZACIJSKI ZLOGI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0832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l-SI" sz="3200" b="1" dirty="0"/>
              <a:t>Kaj ima vsak ton?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Vsak ton ima svoje ime: </a:t>
            </a:r>
          </a:p>
          <a:p>
            <a:pPr marL="0" indent="0">
              <a:buNone/>
            </a:pPr>
            <a:r>
              <a:rPr lang="sl-SI" b="1" dirty="0"/>
              <a:t>        </a:t>
            </a:r>
            <a:r>
              <a:rPr lang="sl-SI" b="1" dirty="0">
                <a:solidFill>
                  <a:srgbClr val="FF0000"/>
                </a:solidFill>
              </a:rPr>
              <a:t>C</a:t>
            </a:r>
            <a:r>
              <a:rPr lang="sl-SI" b="1" dirty="0"/>
              <a:t>  </a:t>
            </a:r>
            <a:r>
              <a:rPr lang="sl-SI" b="1" dirty="0">
                <a:solidFill>
                  <a:srgbClr val="FF9933"/>
                </a:solidFill>
              </a:rPr>
              <a:t>D</a:t>
            </a:r>
            <a:r>
              <a:rPr lang="sl-SI" b="1" dirty="0"/>
              <a:t>  </a:t>
            </a:r>
            <a:r>
              <a:rPr lang="sl-SI" b="1" dirty="0">
                <a:solidFill>
                  <a:srgbClr val="FFFF00"/>
                </a:solidFill>
              </a:rPr>
              <a:t>E</a:t>
            </a:r>
            <a:r>
              <a:rPr lang="sl-SI" b="1" dirty="0"/>
              <a:t>  </a:t>
            </a:r>
            <a:r>
              <a:rPr lang="sl-SI" b="1" dirty="0">
                <a:solidFill>
                  <a:srgbClr val="00B050"/>
                </a:solidFill>
              </a:rPr>
              <a:t>F</a:t>
            </a:r>
            <a:r>
              <a:rPr lang="sl-SI" b="1" dirty="0"/>
              <a:t>  </a:t>
            </a:r>
            <a:r>
              <a:rPr lang="sl-SI" b="1" dirty="0">
                <a:solidFill>
                  <a:srgbClr val="00B0F0"/>
                </a:solidFill>
              </a:rPr>
              <a:t>G</a:t>
            </a:r>
            <a:r>
              <a:rPr lang="sl-SI" b="1" dirty="0"/>
              <a:t>  </a:t>
            </a:r>
            <a:r>
              <a:rPr lang="sl-SI" b="1" dirty="0">
                <a:solidFill>
                  <a:srgbClr val="7030A0"/>
                </a:solidFill>
              </a:rPr>
              <a:t>A</a:t>
            </a:r>
            <a:r>
              <a:rPr lang="sl-SI" b="1" dirty="0"/>
              <a:t>  </a:t>
            </a:r>
            <a:r>
              <a:rPr lang="sl-SI" b="1" dirty="0">
                <a:solidFill>
                  <a:srgbClr val="FF99FF"/>
                </a:solidFill>
              </a:rPr>
              <a:t>H </a:t>
            </a:r>
            <a:r>
              <a:rPr lang="sl-SI" b="1" dirty="0"/>
              <a:t> </a:t>
            </a:r>
            <a:r>
              <a:rPr lang="sl-SI" b="1" dirty="0">
                <a:solidFill>
                  <a:schemeClr val="bg1">
                    <a:lumMod val="50000"/>
                  </a:schemeClr>
                </a:solidFill>
              </a:rPr>
              <a:t>C2</a:t>
            </a:r>
          </a:p>
          <a:p>
            <a:endParaRPr lang="sl-SI" b="1" dirty="0"/>
          </a:p>
          <a:p>
            <a:r>
              <a:rPr lang="sl-SI" b="1" dirty="0"/>
              <a:t>Tone lahko poimenujemo s solmizacijskimi zlogi: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DO</a:t>
            </a:r>
            <a:r>
              <a:rPr lang="sl-SI" b="1" dirty="0"/>
              <a:t>  </a:t>
            </a:r>
            <a:r>
              <a:rPr lang="sl-SI" b="1" dirty="0">
                <a:solidFill>
                  <a:srgbClr val="FF9933"/>
                </a:solidFill>
              </a:rPr>
              <a:t>RE</a:t>
            </a:r>
            <a:r>
              <a:rPr lang="sl-SI" b="1" dirty="0"/>
              <a:t>  </a:t>
            </a:r>
            <a:r>
              <a:rPr lang="sl-SI" b="1" dirty="0">
                <a:solidFill>
                  <a:srgbClr val="FFFF00"/>
                </a:solidFill>
              </a:rPr>
              <a:t>MI </a:t>
            </a:r>
            <a:r>
              <a:rPr lang="sl-SI" b="1" dirty="0"/>
              <a:t> </a:t>
            </a:r>
            <a:r>
              <a:rPr lang="sl-SI" b="1" dirty="0">
                <a:solidFill>
                  <a:srgbClr val="00B050"/>
                </a:solidFill>
              </a:rPr>
              <a:t>FA</a:t>
            </a:r>
            <a:r>
              <a:rPr lang="sl-SI" b="1" dirty="0"/>
              <a:t>  </a:t>
            </a:r>
            <a:r>
              <a:rPr lang="sl-SI" b="1" dirty="0">
                <a:solidFill>
                  <a:srgbClr val="00B0F0"/>
                </a:solidFill>
              </a:rPr>
              <a:t>SO</a:t>
            </a:r>
            <a:r>
              <a:rPr lang="sl-SI" b="1" dirty="0"/>
              <a:t>  </a:t>
            </a:r>
            <a:r>
              <a:rPr lang="sl-SI" b="1" dirty="0">
                <a:solidFill>
                  <a:srgbClr val="7030A0"/>
                </a:solidFill>
              </a:rPr>
              <a:t>LA </a:t>
            </a:r>
            <a:r>
              <a:rPr lang="sl-SI" b="1" dirty="0"/>
              <a:t> </a:t>
            </a:r>
            <a:r>
              <a:rPr lang="sl-SI" b="1" dirty="0">
                <a:solidFill>
                  <a:srgbClr val="FF99FF"/>
                </a:solidFill>
              </a:rPr>
              <a:t>TI </a:t>
            </a:r>
            <a:r>
              <a:rPr lang="sl-SI" b="1" dirty="0"/>
              <a:t> </a:t>
            </a:r>
            <a:r>
              <a:rPr lang="sl-SI" b="1" dirty="0">
                <a:solidFill>
                  <a:schemeClr val="bg1">
                    <a:lumMod val="50000"/>
                  </a:schemeClr>
                </a:solidFill>
              </a:rPr>
              <a:t>DO2</a:t>
            </a:r>
          </a:p>
          <a:p>
            <a:pPr lvl="4" rtl="0"/>
            <a:endParaRPr lang="sl-SI" sz="2800" dirty="0"/>
          </a:p>
        </p:txBody>
      </p:sp>
      <p:pic>
        <p:nvPicPr>
          <p:cNvPr id="6" name="Picture 3" descr="C:\Users\Samo\Desktop\toni\hqdefault.jpg">
            <a:extLst>
              <a:ext uri="{FF2B5EF4-FFF2-40B4-BE49-F238E27FC236}">
                <a16:creationId xmlns:a16="http://schemas.microsoft.com/office/drawing/2014/main" id="{95F2A533-975B-4F56-A027-5F4502C6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2535" r="2824" b="14610"/>
          <a:stretch/>
        </p:blipFill>
        <p:spPr bwMode="auto">
          <a:xfrm>
            <a:off x="838200" y="2492833"/>
            <a:ext cx="5181600" cy="3016922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title="Naslov in postavitev vsebine z grafikonom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 fontScale="90000"/>
          </a:bodyPr>
          <a:lstStyle/>
          <a:p>
            <a:pPr rtl="0">
              <a:lnSpc>
                <a:spcPct val="90000"/>
              </a:lnSpc>
            </a:pPr>
            <a:r>
              <a:rPr lang="sl-SI" sz="3400" b="1" dirty="0"/>
              <a:t>Vsak ton označuje višino zvoka. To lahko zaigramo na glasbilih in napišemo z notami v notno črtovje.</a:t>
            </a:r>
          </a:p>
        </p:txBody>
      </p:sp>
      <p:pic>
        <p:nvPicPr>
          <p:cNvPr id="7" name="Picture 3" descr="C:\Users\Samo\Desktop\toni\hqdefault.jpg">
            <a:extLst>
              <a:ext uri="{FF2B5EF4-FFF2-40B4-BE49-F238E27FC236}">
                <a16:creationId xmlns:a16="http://schemas.microsoft.com/office/drawing/2014/main" id="{5E5C5876-D339-40B4-8A3E-E554C8946A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0887" r="858" b="13691"/>
          <a:stretch/>
        </p:blipFill>
        <p:spPr bwMode="auto">
          <a:xfrm>
            <a:off x="5903913" y="2444750"/>
            <a:ext cx="5408613" cy="3114675"/>
          </a:xfrm>
          <a:prstGeom prst="roundRect">
            <a:avLst>
              <a:gd name="adj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ongwriting-unlimited.com/images/cdoremi.gif">
            <a:extLst>
              <a:ext uri="{FF2B5EF4-FFF2-40B4-BE49-F238E27FC236}">
                <a16:creationId xmlns:a16="http://schemas.microsoft.com/office/drawing/2014/main" id="{7E190AA1-C661-4BBB-B42C-91BCE752EF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444750"/>
            <a:ext cx="4943475" cy="311467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714880-9B82-4EAD-981C-72BEA0E3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Lahko pa vsak ton nakažemo z roko.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C454E0-DB47-4DFD-8255-C12BF84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9661"/>
            <a:ext cx="10515600" cy="3867033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sz="2000" dirty="0">
                <a:solidFill>
                  <a:srgbClr val="FF0000"/>
                </a:solidFill>
              </a:rPr>
              <a:t>DO</a:t>
            </a:r>
            <a:r>
              <a:rPr lang="sl-SI" sz="2000" dirty="0"/>
              <a:t> je prvi ton lestvice, nakažemo ga na trebuhu.</a:t>
            </a:r>
          </a:p>
          <a:p>
            <a:pPr marL="0" indent="0">
              <a:buNone/>
            </a:pPr>
            <a:r>
              <a:rPr lang="sl-SI" sz="2000" dirty="0"/>
              <a:t>      </a:t>
            </a:r>
            <a:r>
              <a:rPr lang="sl-SI" sz="2000" dirty="0">
                <a:solidFill>
                  <a:srgbClr val="FF9933"/>
                </a:solidFill>
              </a:rPr>
              <a:t>RE</a:t>
            </a:r>
            <a:r>
              <a:rPr lang="sl-SI" sz="2000" dirty="0"/>
              <a:t> je drugi ton  lestvice, nakažemo ga na rami.</a:t>
            </a:r>
          </a:p>
          <a:p>
            <a:pPr marL="0" indent="0">
              <a:buNone/>
            </a:pPr>
            <a:r>
              <a:rPr lang="sl-SI" sz="2000" dirty="0"/>
              <a:t>            </a:t>
            </a:r>
            <a:r>
              <a:rPr lang="sl-SI" sz="2000" dirty="0">
                <a:solidFill>
                  <a:srgbClr val="FFFF00"/>
                </a:solidFill>
              </a:rPr>
              <a:t>MI</a:t>
            </a:r>
            <a:r>
              <a:rPr lang="sl-SI" sz="2000" dirty="0"/>
              <a:t> je tretji ton lestvice, nakažemo ga na bradi.</a:t>
            </a:r>
          </a:p>
          <a:p>
            <a:pPr marL="0" indent="0">
              <a:buNone/>
            </a:pPr>
            <a:r>
              <a:rPr lang="sl-SI" sz="2000" dirty="0"/>
              <a:t>                 </a:t>
            </a:r>
            <a:r>
              <a:rPr lang="sl-SI" sz="2000" dirty="0">
                <a:solidFill>
                  <a:srgbClr val="00B050"/>
                </a:solidFill>
              </a:rPr>
              <a:t>FA</a:t>
            </a:r>
            <a:r>
              <a:rPr lang="sl-SI" sz="2000" dirty="0"/>
              <a:t> je četrti ton lestvice, nakažemo ga na licu.</a:t>
            </a:r>
          </a:p>
          <a:p>
            <a:pPr marL="0" indent="0">
              <a:buNone/>
            </a:pPr>
            <a:r>
              <a:rPr lang="sl-SI" sz="2000" dirty="0"/>
              <a:t>                      </a:t>
            </a:r>
            <a:r>
              <a:rPr lang="sl-SI" sz="2000" dirty="0">
                <a:solidFill>
                  <a:srgbClr val="00B0F0"/>
                </a:solidFill>
              </a:rPr>
              <a:t>SO</a:t>
            </a:r>
            <a:r>
              <a:rPr lang="sl-SI" sz="2000" dirty="0"/>
              <a:t> je peti ton lestvice, nakažemo ga na čelu.</a:t>
            </a:r>
          </a:p>
          <a:p>
            <a:pPr marL="0" indent="0">
              <a:buNone/>
            </a:pPr>
            <a:r>
              <a:rPr lang="sl-SI" sz="2000" dirty="0"/>
              <a:t>                            </a:t>
            </a:r>
            <a:r>
              <a:rPr lang="sl-SI" sz="2000" dirty="0">
                <a:solidFill>
                  <a:srgbClr val="7030A0"/>
                </a:solidFill>
              </a:rPr>
              <a:t>LA</a:t>
            </a:r>
            <a:r>
              <a:rPr lang="sl-SI" sz="2000" dirty="0"/>
              <a:t> je šesti ton lestvice, nakažemo ga na vrhu glave ob strani.</a:t>
            </a:r>
          </a:p>
          <a:p>
            <a:pPr marL="0" indent="0">
              <a:buNone/>
            </a:pPr>
            <a:r>
              <a:rPr lang="sl-SI" sz="2000" dirty="0"/>
              <a:t>                                 </a:t>
            </a:r>
            <a:r>
              <a:rPr lang="sl-SI" sz="2000" dirty="0">
                <a:solidFill>
                  <a:srgbClr val="FF99FF"/>
                </a:solidFill>
              </a:rPr>
              <a:t>TI</a:t>
            </a:r>
            <a:r>
              <a:rPr lang="sl-SI" sz="2000" dirty="0"/>
              <a:t> je sedmi ton lestvice, nakažemo ga nad glavo, z dlanjo navzgor.</a:t>
            </a:r>
          </a:p>
          <a:p>
            <a:pPr marL="0" indent="0">
              <a:buNone/>
            </a:pPr>
            <a:r>
              <a:rPr lang="sl-SI" sz="2000" dirty="0"/>
              <a:t>                                  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sl-SI" sz="2000" dirty="0"/>
              <a:t> je osmi ton lestvice, nakažemo ga nad glavo, z dlanjo vodoravno.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Enako jih nakazujemo nazaj, torej v obratnem vrstnem redu.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A40226-00A2-417E-9C57-971CB455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8200" y="1382498"/>
            <a:ext cx="10515600" cy="18453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B98A4B-031B-4577-8C8A-92DE60B23D97}"/>
              </a:ext>
            </a:extLst>
          </p:cNvPr>
          <p:cNvSpPr txBox="1"/>
          <p:nvPr/>
        </p:nvSpPr>
        <p:spPr>
          <a:xfrm>
            <a:off x="1174459" y="2547514"/>
            <a:ext cx="486561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DO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E58C831-7B6F-4B73-A3D1-94820F7E3B34}"/>
              </a:ext>
            </a:extLst>
          </p:cNvPr>
          <p:cNvSpPr txBox="1"/>
          <p:nvPr/>
        </p:nvSpPr>
        <p:spPr>
          <a:xfrm>
            <a:off x="2417428" y="2554172"/>
            <a:ext cx="486561" cy="3077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RE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4D36319-1955-49FB-A2EE-8E3C03A8419E}"/>
              </a:ext>
            </a:extLst>
          </p:cNvPr>
          <p:cNvSpPr txBox="1"/>
          <p:nvPr/>
        </p:nvSpPr>
        <p:spPr>
          <a:xfrm>
            <a:off x="3769453" y="2554172"/>
            <a:ext cx="486561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MI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390DCED-C991-476E-A34D-E826EE0346D7}"/>
              </a:ext>
            </a:extLst>
          </p:cNvPr>
          <p:cNvSpPr txBox="1"/>
          <p:nvPr/>
        </p:nvSpPr>
        <p:spPr>
          <a:xfrm>
            <a:off x="5121478" y="2545930"/>
            <a:ext cx="486561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FA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277F3A7-06F6-4A35-86BE-17CA11F44EDC}"/>
              </a:ext>
            </a:extLst>
          </p:cNvPr>
          <p:cNvSpPr txBox="1"/>
          <p:nvPr/>
        </p:nvSpPr>
        <p:spPr>
          <a:xfrm>
            <a:off x="6399053" y="2578908"/>
            <a:ext cx="486561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SO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E1557E0-961B-477E-9145-870ED903E074}"/>
              </a:ext>
            </a:extLst>
          </p:cNvPr>
          <p:cNvSpPr txBox="1"/>
          <p:nvPr/>
        </p:nvSpPr>
        <p:spPr>
          <a:xfrm>
            <a:off x="7716472" y="2578907"/>
            <a:ext cx="48656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LA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E3217A5-6459-4699-8B4D-FEDDB22F8744}"/>
              </a:ext>
            </a:extLst>
          </p:cNvPr>
          <p:cNvSpPr txBox="1"/>
          <p:nvPr/>
        </p:nvSpPr>
        <p:spPr>
          <a:xfrm>
            <a:off x="8994047" y="2611886"/>
            <a:ext cx="486561" cy="30777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TI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F448105-70CB-4A20-854D-099F2FF0934A}"/>
              </a:ext>
            </a:extLst>
          </p:cNvPr>
          <p:cNvSpPr txBox="1"/>
          <p:nvPr/>
        </p:nvSpPr>
        <p:spPr>
          <a:xfrm>
            <a:off x="10472257" y="2611886"/>
            <a:ext cx="545284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sl-SI" sz="1400" b="1" dirty="0"/>
              <a:t>DO</a:t>
            </a:r>
            <a:r>
              <a:rPr lang="sl-SI" sz="1000" b="1" dirty="0"/>
              <a:t>2</a:t>
            </a:r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32140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64AF68-C6E4-42E9-992F-B197DBED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0538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Vadi petje tonov in nakazovanje solmizacijskih zlogov. </a:t>
            </a:r>
          </a:p>
          <a:p>
            <a:pPr marL="0" indent="0">
              <a:buNone/>
            </a:pPr>
            <a:r>
              <a:rPr lang="sl-SI" sz="2400" dirty="0"/>
              <a:t>Sledi spodnji povezavi.</a:t>
            </a:r>
          </a:p>
          <a:p>
            <a:endParaRPr lang="sl-SI" sz="1800" dirty="0"/>
          </a:p>
          <a:p>
            <a:pPr marL="0" indent="0">
              <a:buNone/>
            </a:pPr>
            <a:r>
              <a:rPr lang="sl-SI" u="sng" dirty="0">
                <a:solidFill>
                  <a:srgbClr val="C00000"/>
                </a:solidFill>
              </a:rPr>
              <a:t>https://www.youtube.com/watch?v=YN5vsSitLK0  </a:t>
            </a:r>
            <a:endParaRPr lang="sl-SI" u="sng" dirty="0"/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sz="1800" dirty="0"/>
              <a:t>Nasvet: Vadiš lahko tudi pred ogledalom.                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0C91DB-6370-4738-BA9A-87228A81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2"/>
          <a:stretch/>
        </p:blipFill>
        <p:spPr>
          <a:xfrm>
            <a:off x="7072746" y="3020292"/>
            <a:ext cx="3262745" cy="131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5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70FB9-ACA5-415C-A75E-A0292B8B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1"/>
            <a:ext cx="10515600" cy="1572732"/>
          </a:xfrm>
        </p:spPr>
        <p:txBody>
          <a:bodyPr>
            <a:normAutofit/>
          </a:bodyPr>
          <a:lstStyle/>
          <a:p>
            <a:r>
              <a:rPr lang="sl-SI" sz="2000" dirty="0"/>
              <a:t>Nova naloga: MARKO SKAČE (ljudska)</a:t>
            </a:r>
            <a:br>
              <a:rPr lang="sl-SI" sz="2000" dirty="0"/>
            </a:br>
            <a:br>
              <a:rPr lang="sl-SI" sz="2000" dirty="0"/>
            </a:br>
            <a:r>
              <a:rPr lang="sl-SI" sz="2000" dirty="0"/>
              <a:t>Pesem ste se že naučili zapeti v preteklih letih, sedaj pa se jo boste naučili zapeti s solmizacijskimi zlogi. Pazi na velikost prostorčka - tam je daljši ton.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39DB7E-B366-4B3C-90C0-D68EDB17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412"/>
            <a:ext cx="10515600" cy="4924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2500" dirty="0"/>
          </a:p>
          <a:p>
            <a:pPr marL="0" indent="0">
              <a:buNone/>
            </a:pPr>
            <a:r>
              <a:rPr lang="sl-SI" sz="2500" dirty="0"/>
              <a:t>MAR-KO SKA-ČE,MAR-KO SKA-ČE PO   ZE-LE-NOJ      TRA   -    TI,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AJ         AJ      AJ  AJ      AJ     PO  ZE-LE-NOJ    TRA -    TI.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7555D6-8071-4D8B-864C-3CE482EF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6469"/>
            <a:ext cx="10515600" cy="8793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098CD44-6D9D-494A-9465-2CE6D9D6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83474"/>
            <a:ext cx="10515600" cy="8571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07F6CEA-56A1-438D-8D2A-E4176FB60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820412"/>
            <a:ext cx="670820" cy="88605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28E286-F900-488E-9432-9D2BDD915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63" y="1820412"/>
            <a:ext cx="627773" cy="88605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9352E73-C99D-4A83-BCC5-FC9A31D36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923" y="1820412"/>
            <a:ext cx="640723" cy="88605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5666702-6907-4A0A-AB23-1144FF5F3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883" y="1820412"/>
            <a:ext cx="627773" cy="88605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E2A2B5C-E7BE-4AA4-9B30-94926A1E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56" y="1820412"/>
            <a:ext cx="670820" cy="88605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3451475-EEBD-4F25-88CE-3F3E4513A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23" y="1820412"/>
            <a:ext cx="627773" cy="88605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29785D5-0E94-43AA-A734-92AD8768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796" y="1820412"/>
            <a:ext cx="627773" cy="88605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4F719B1-A4B4-4A81-BDD0-7743E684A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68" y="1820412"/>
            <a:ext cx="627773" cy="88605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B6DEDDB-5E32-4278-8DF3-4851FF69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71" y="1820412"/>
            <a:ext cx="670820" cy="88605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CE7BA84-82D0-4CA1-9AD9-4859EC69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047" y="1820412"/>
            <a:ext cx="670820" cy="886057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6CDF5195-D392-4227-9B9E-95F343EF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97" y="1820412"/>
            <a:ext cx="637529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24B13EB6-00CD-48EE-A7BF-84989212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73" y="1819623"/>
            <a:ext cx="637529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B214238F-305A-4F33-B3EC-D04E00F1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34" y="1819623"/>
            <a:ext cx="596688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4E9B0946-9A84-4BBA-A9C1-53BC217D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67" y="1818439"/>
            <a:ext cx="596688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E6B0BD8-D393-40E5-9320-68DBE8BB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14" y="4194852"/>
            <a:ext cx="596688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6B3B34A-C80B-43DD-AC00-917BC93F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4" y="4205898"/>
            <a:ext cx="596688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6972CC27-E105-46CD-BD23-394B92B3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98" y="4205898"/>
            <a:ext cx="596688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8BF20866-3230-4B82-9A23-24B2DCDC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82" y="4194851"/>
            <a:ext cx="637529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6CEC164B-064F-4C0E-B30C-B5B24C11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96" y="4194851"/>
            <a:ext cx="637529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CB3322A8-C898-40F2-BB63-7DF65CD1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25" y="4193863"/>
            <a:ext cx="637529" cy="8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A39F44FE-CA0E-4097-9C10-A204CE9F0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14" y="4193863"/>
            <a:ext cx="670820" cy="886057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3BF6B0CE-557B-4C0C-9112-3B85F86EF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94" y="4193862"/>
            <a:ext cx="670820" cy="886057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83CBAC9A-4744-4186-9685-6B086663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721" y="4193861"/>
            <a:ext cx="670820" cy="886057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8F32ACE3-9844-4F53-BFB7-7E9A2E7C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23" y="4190305"/>
            <a:ext cx="627773" cy="886057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B0278867-1A21-44FA-8008-217B91154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961" y="4196923"/>
            <a:ext cx="627773" cy="8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1602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sl-SI" sz="3200" dirty="0"/>
            </a:br>
            <a:br>
              <a:rPr lang="sl-SI" sz="3200" dirty="0"/>
            </a:br>
            <a:r>
              <a:rPr lang="sl-SI" sz="2700" dirty="0"/>
              <a:t>Nova naloga: </a:t>
            </a:r>
            <a:br>
              <a:rPr lang="sl-SI" sz="3200" dirty="0"/>
            </a:br>
            <a:r>
              <a:rPr lang="sl-SI" sz="3200" i="1" dirty="0"/>
              <a:t>MARKO SKAČE </a:t>
            </a:r>
            <a:r>
              <a:rPr lang="sl-SI" sz="3200" dirty="0"/>
              <a:t>in </a:t>
            </a:r>
            <a:br>
              <a:rPr lang="sl-SI" sz="3200" dirty="0"/>
            </a:br>
            <a:r>
              <a:rPr lang="sl-SI" sz="3200" i="1" dirty="0"/>
              <a:t>DEKLE JE PO VODO ŠLA </a:t>
            </a:r>
            <a:br>
              <a:rPr lang="sl-SI" sz="3200" dirty="0"/>
            </a:br>
            <a:r>
              <a:rPr lang="sl-SI" sz="2000" dirty="0"/>
              <a:t>(ljudske pesmi)</a:t>
            </a:r>
            <a:br>
              <a:rPr lang="sl-SI" sz="2000" dirty="0"/>
            </a:br>
            <a:br>
              <a:rPr lang="sl-SI" sz="3200" dirty="0"/>
            </a:br>
            <a:endParaRPr lang="sl-SI" sz="3200" dirty="0"/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DB707056-0872-4C47-AA78-A0171456B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136" y="2465605"/>
            <a:ext cx="10417664" cy="4351338"/>
          </a:xfrm>
        </p:spPr>
        <p:txBody>
          <a:bodyPr/>
          <a:lstStyle/>
          <a:p>
            <a:r>
              <a:rPr lang="sl-SI" sz="2400" dirty="0"/>
              <a:t>Posnemi se pri petju pesmi. Pri tem ti lahko pomaga nekdo od staršev ali starejši bratje in sestre. Posnetek pošlji svoji učiteljici po e-pošti.</a:t>
            </a:r>
          </a:p>
          <a:p>
            <a:r>
              <a:rPr lang="sl-SI" sz="2400" dirty="0">
                <a:solidFill>
                  <a:srgbClr val="C00000"/>
                </a:solidFill>
              </a:rPr>
              <a:t>Kaj moraš poslati: </a:t>
            </a:r>
          </a:p>
          <a:p>
            <a:pPr marL="0" indent="0">
              <a:buNone/>
            </a:pPr>
            <a:r>
              <a:rPr lang="sl-SI" sz="2400" dirty="0"/>
              <a:t>       </a:t>
            </a:r>
            <a:r>
              <a:rPr lang="sl-SI" sz="2400" dirty="0">
                <a:solidFill>
                  <a:srgbClr val="C00000"/>
                </a:solidFill>
              </a:rPr>
              <a:t>1.</a:t>
            </a:r>
            <a:r>
              <a:rPr lang="sl-SI" sz="2400" dirty="0"/>
              <a:t> posnetek petja pesmi </a:t>
            </a:r>
            <a:r>
              <a:rPr lang="sl-SI" sz="2400" b="1" dirty="0">
                <a:solidFill>
                  <a:srgbClr val="0070C0"/>
                </a:solidFill>
              </a:rPr>
              <a:t>Marko skače s solmizacijskimi zlogi </a:t>
            </a:r>
            <a:r>
              <a:rPr lang="sl-SI" sz="2400" dirty="0"/>
              <a:t>in</a:t>
            </a:r>
          </a:p>
          <a:p>
            <a:pPr marL="0" indent="0">
              <a:buNone/>
            </a:pPr>
            <a:r>
              <a:rPr lang="sl-SI" sz="2400" dirty="0"/>
              <a:t>       </a:t>
            </a:r>
            <a:r>
              <a:rPr lang="sl-SI" sz="2400" dirty="0">
                <a:solidFill>
                  <a:srgbClr val="C00000"/>
                </a:solidFill>
              </a:rPr>
              <a:t>2. </a:t>
            </a:r>
            <a:r>
              <a:rPr lang="sl-SI" sz="2400" dirty="0"/>
              <a:t>posnetek petja pesmi </a:t>
            </a:r>
            <a:r>
              <a:rPr lang="sl-SI" sz="2400" b="1" dirty="0">
                <a:solidFill>
                  <a:srgbClr val="0070C0"/>
                </a:solidFill>
              </a:rPr>
              <a:t>Dekle je po vodo šla </a:t>
            </a:r>
            <a:r>
              <a:rPr lang="sl-SI" sz="2400" dirty="0"/>
              <a:t>(običajno petje).</a:t>
            </a:r>
          </a:p>
          <a:p>
            <a:pPr marL="0" indent="0" algn="r">
              <a:buNone/>
            </a:pP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4ADDD9-7929-4752-9F84-9D372DD2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84007" y="4641274"/>
            <a:ext cx="31242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sl-SI" sz="3200" dirty="0">
                <a:solidFill>
                  <a:srgbClr val="C00000"/>
                </a:solidFill>
              </a:rPr>
              <a:t>BRAVO! </a:t>
            </a:r>
            <a:br>
              <a:rPr lang="sl-SI" sz="3200" dirty="0"/>
            </a:br>
            <a:r>
              <a:rPr lang="sl-SI" sz="2800" dirty="0"/>
              <a:t>NAUČILI STE SE PETI S SOLMIZACIJSKIMI ZLOGI.</a:t>
            </a:r>
            <a:endParaRPr lang="sl-SI" sz="3200" dirty="0"/>
          </a:p>
        </p:txBody>
      </p:sp>
      <p:sp>
        <p:nvSpPr>
          <p:cNvPr id="10" name="Označba mesta za vsebino 9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sl-SI" sz="2000" dirty="0"/>
          </a:p>
          <a:p>
            <a:pPr marL="0" indent="0" rtl="0">
              <a:buNone/>
            </a:pPr>
            <a:r>
              <a:rPr lang="sl-SI" sz="2000" dirty="0"/>
              <a:t>Posnetek petja bo veljal kot </a:t>
            </a:r>
            <a:r>
              <a:rPr lang="sl-SI" sz="2000" b="1" dirty="0">
                <a:solidFill>
                  <a:srgbClr val="FF9933"/>
                </a:solidFill>
              </a:rPr>
              <a:t>preverjanje znanja</a:t>
            </a:r>
            <a:r>
              <a:rPr lang="sl-SI" sz="2000" dirty="0"/>
              <a:t>. Da se vse naučiš, imaš časa dva tedna. </a:t>
            </a:r>
          </a:p>
          <a:p>
            <a:pPr marL="0" indent="0" rtl="0">
              <a:buNone/>
            </a:pPr>
            <a:r>
              <a:rPr lang="sl-SI" sz="2000" dirty="0"/>
              <a:t>Posnetek pošlji svoji učiteljici do </a:t>
            </a:r>
          </a:p>
          <a:p>
            <a:pPr marL="0" indent="0" rtl="0">
              <a:buNone/>
            </a:pPr>
            <a:r>
              <a:rPr lang="sl-SI" sz="2000" dirty="0">
                <a:highlight>
                  <a:srgbClr val="FF9933"/>
                </a:highlight>
              </a:rPr>
              <a:t>15. 5. 2020:</a:t>
            </a:r>
          </a:p>
          <a:p>
            <a:pPr marL="0" indent="0" rtl="0">
              <a:buNone/>
            </a:pPr>
            <a:endParaRPr lang="sl-SI" sz="2000" dirty="0">
              <a:highlight>
                <a:srgbClr val="FF9933"/>
              </a:highlight>
            </a:endParaRPr>
          </a:p>
          <a:p>
            <a:r>
              <a:rPr lang="sl-SI" sz="2000" u="sng" dirty="0">
                <a:hlinkClick r:id="rId3"/>
              </a:rPr>
              <a:t>desi.maksic@os-cerknica.si</a:t>
            </a:r>
            <a:endParaRPr lang="sl-SI" sz="2000" dirty="0"/>
          </a:p>
          <a:p>
            <a:r>
              <a:rPr lang="sl-SI" sz="2000" u="sng" dirty="0">
                <a:hlinkClick r:id="rId4"/>
              </a:rPr>
              <a:t>nina.misic@os-cerknica.si</a:t>
            </a:r>
            <a:endParaRPr lang="sl-SI" sz="2000" dirty="0"/>
          </a:p>
          <a:p>
            <a:r>
              <a:rPr lang="sl-SI" sz="2000" u="sng" dirty="0">
                <a:hlinkClick r:id="rId5"/>
              </a:rPr>
              <a:t>tajda.sterle@os-cerknica.si</a:t>
            </a:r>
            <a:endParaRPr lang="sl-SI" sz="2000" u="sng" dirty="0"/>
          </a:p>
          <a:p>
            <a:pPr marL="0" indent="0">
              <a:buNone/>
            </a:pPr>
            <a:endParaRPr lang="sl-SI" sz="2400" u="sng" dirty="0"/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09BA32B-B4F6-4D2C-BC5B-ED1775E5E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3144" y="5262563"/>
            <a:ext cx="914400" cy="914400"/>
          </a:xfrm>
          <a:prstGeom prst="rect">
            <a:avLst/>
          </a:prstGeom>
        </p:spPr>
      </p:pic>
      <p:pic>
        <p:nvPicPr>
          <p:cNvPr id="8" name="Označba mesta vsebine 7" descr="Slika, ki vsebuje besede risba, ura&#10;&#10;Opis je samodejno ustvarjen">
            <a:extLst>
              <a:ext uri="{FF2B5EF4-FFF2-40B4-BE49-F238E27FC236}">
                <a16:creationId xmlns:a16="http://schemas.microsoft.com/office/drawing/2014/main" id="{ABB79433-3868-4B62-8723-B29280325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72200" y="2238590"/>
            <a:ext cx="5181600" cy="3525407"/>
          </a:xfrm>
        </p:spPr>
      </p:pic>
    </p:spTree>
    <p:extLst>
      <p:ext uri="{BB962C8B-B14F-4D97-AF65-F5344CB8AC3E}">
        <p14:creationId xmlns:p14="http://schemas.microsoft.com/office/powerpoint/2010/main" val="2025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ga za načrt notnega zapis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09_TF03460577" id="{94179758-EB9A-4BD2-8308-B9421FB42642}" vid="{D85F39B0-4098-4484-8226-24C005421733}"/>
    </a:ext>
  </a:extLst>
</a:theme>
</file>

<file path=ppt/theme/theme2.xml><?xml version="1.0" encoding="utf-8"?>
<a:theme xmlns:a="http://schemas.openxmlformats.org/drawingml/2006/main" name="Officeova tem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439</Words>
  <Application>Microsoft Office PowerPoint</Application>
  <PresentationFormat>Širokozaslonsko</PresentationFormat>
  <Paragraphs>70</Paragraphs>
  <Slides>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Arial</vt:lpstr>
      <vt:lpstr>Predloga za načrt notnega zapisa</vt:lpstr>
      <vt:lpstr>PONAVLJAMO SOLMIZACIJSKE ZLOGE</vt:lpstr>
      <vt:lpstr>SOLMIZACIJSKI ZLOGI</vt:lpstr>
      <vt:lpstr>Vsak ton označuje višino zvoka. To lahko zaigramo na glasbilih in napišemo z notami v notno črtovje.</vt:lpstr>
      <vt:lpstr>Lahko pa vsak ton nakažemo z roko. </vt:lpstr>
      <vt:lpstr>PowerPointova predstavitev</vt:lpstr>
      <vt:lpstr>Nova naloga: MARKO SKAČE (ljudska)  Pesem ste se že naučili zapeti v preteklih letih, sedaj pa se jo boste naučili zapeti s solmizacijskimi zlogi. Pazi na velikost prostorčka - tam je daljši ton.</vt:lpstr>
      <vt:lpstr>  Nova naloga:  MARKO SKAČE in  DEKLE JE PO VODO ŠLA  (ljudske pesmi)  </vt:lpstr>
      <vt:lpstr>BRAVO!  NAUČILI STE SE PETI S SOLMIZACIJSKIMI ZLOGI.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PONAVLJAMO SOLMIZACIJSKE ZLOGE</dc:title>
  <dc:creator>martin misic</dc:creator>
  <cp:lastModifiedBy>martin misic</cp:lastModifiedBy>
  <cp:revision>16</cp:revision>
  <dcterms:created xsi:type="dcterms:W3CDTF">2020-04-24T12:30:26Z</dcterms:created>
  <dcterms:modified xsi:type="dcterms:W3CDTF">2020-04-28T11:59:46Z</dcterms:modified>
</cp:coreProperties>
</file>