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8" r:id="rId2"/>
    <p:sldId id="269" r:id="rId3"/>
    <p:sldId id="261" r:id="rId4"/>
    <p:sldId id="262" r:id="rId5"/>
    <p:sldId id="266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423BF71-38B7-8642-BFCE-EDAE9BD0CBAF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610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95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989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204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227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440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3B025CB-9D18-264E-A945-2D020344C9DA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4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7EFB6C-7E96-8F41-8872-189CA1C59F84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1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8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0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5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6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3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dpuzzle.com/media/5acbce518ea990410c98337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D7B391-73EB-4092-AEC4-65378DA1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71" y="676485"/>
            <a:ext cx="9520158" cy="1049235"/>
          </a:xfrm>
        </p:spPr>
        <p:txBody>
          <a:bodyPr/>
          <a:lstStyle/>
          <a:p>
            <a:r>
              <a:rPr lang="sl-SI" sz="4000" b="1" dirty="0">
                <a:solidFill>
                  <a:schemeClr val="accent1"/>
                </a:solidFill>
              </a:rPr>
              <a:t>b. SPOLNO RAZMNOŽEVANJE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C46DB7-A954-4DAE-9325-6D917D54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421" y="2692007"/>
            <a:ext cx="9520158" cy="1918315"/>
          </a:xfrm>
        </p:spPr>
        <p:txBody>
          <a:bodyPr>
            <a:normAutofit fontScale="92500"/>
          </a:bodyPr>
          <a:lstStyle/>
          <a:p>
            <a:r>
              <a:rPr lang="sl-SI" sz="2400" dirty="0"/>
              <a:t>Nov osebek nastane z združitvijo moške in ženske spolne celice.</a:t>
            </a:r>
          </a:p>
          <a:p>
            <a:r>
              <a:rPr lang="sl-SI" sz="2400" dirty="0"/>
              <a:t>Lastnosti staršev se kombinirajo, zato nov osebek ni enak staršem. </a:t>
            </a:r>
          </a:p>
          <a:p>
            <a:r>
              <a:rPr lang="sl-SI" sz="2400" dirty="0"/>
              <a:t>Spolno razmnoževanje je bolj zapleteno in počasnejše.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21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36051-96DC-497C-9DEB-79BCD712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Značilnosti: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0D1DFB5-C326-4FFB-96EF-E84386861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76524"/>
            <a:ext cx="4825157" cy="952501"/>
          </a:xfrm>
        </p:spPr>
        <p:txBody>
          <a:bodyPr/>
          <a:lstStyle/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r>
              <a:rPr lang="sl-SI" b="1" dirty="0"/>
              <a:t>PREDNOSTI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B37EC9D-C6AE-481B-A8AC-72D13B035F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Povečanje raznolikosti osebkov iste vrste. </a:t>
            </a:r>
          </a:p>
          <a:p>
            <a:r>
              <a:rPr lang="sl-SI" dirty="0"/>
              <a:t>Neugodne razmere preživijo vsaj nekateri osebki, saj so si med seboj različni. </a:t>
            </a:r>
          </a:p>
          <a:p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5E120A7-B457-45A0-A0F9-A1A9A82F1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b="1" dirty="0"/>
              <a:t>SLABOSTI</a:t>
            </a: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BE09645-B477-4C8F-A7FA-7793851CC9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/>
              <a:t>Čakanje na spolno zrelost. </a:t>
            </a:r>
          </a:p>
          <a:p>
            <a:r>
              <a:rPr lang="sl-SI" dirty="0"/>
              <a:t>Iskanje spolnega partnerja.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60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AB943711-3470-4988-8F42-5E70B99B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66" y="613095"/>
            <a:ext cx="8747384" cy="1049235"/>
          </a:xfrm>
        </p:spPr>
        <p:txBody>
          <a:bodyPr/>
          <a:lstStyle/>
          <a:p>
            <a:r>
              <a:rPr lang="sl-SI" b="1" dirty="0"/>
              <a:t>2. ZGRADBA SPOLNIH ORGANOV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719CF4AE-7772-43B2-8D02-DB13E275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349395"/>
            <a:ext cx="9520158" cy="706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Moške spolne celice (semenčice) nastajajo v modih. 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D8C4D29C-01E5-4E57-9ED4-CD9489250E1F}"/>
              </a:ext>
            </a:extLst>
          </p:cNvPr>
          <p:cNvCxnSpPr/>
          <p:nvPr/>
        </p:nvCxnSpPr>
        <p:spPr>
          <a:xfrm flipH="1">
            <a:off x="3617437" y="2805196"/>
            <a:ext cx="808074" cy="59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E438A79E-BDFE-4865-AA1A-C96A6CC83F85}"/>
              </a:ext>
            </a:extLst>
          </p:cNvPr>
          <p:cNvCxnSpPr>
            <a:cxnSpLocks/>
          </p:cNvCxnSpPr>
          <p:nvPr/>
        </p:nvCxnSpPr>
        <p:spPr>
          <a:xfrm>
            <a:off x="5086258" y="2806995"/>
            <a:ext cx="0" cy="79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8553CE47-34D6-4CB9-8D1B-48247B04BD04}"/>
              </a:ext>
            </a:extLst>
          </p:cNvPr>
          <p:cNvCxnSpPr>
            <a:cxnSpLocks/>
          </p:cNvCxnSpPr>
          <p:nvPr/>
        </p:nvCxnSpPr>
        <p:spPr>
          <a:xfrm>
            <a:off x="6039279" y="2844568"/>
            <a:ext cx="666007" cy="59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24B034C1-3D10-43DF-985A-D12EF4727E34}"/>
              </a:ext>
            </a:extLst>
          </p:cNvPr>
          <p:cNvSpPr txBox="1"/>
          <p:nvPr/>
        </p:nvSpPr>
        <p:spPr>
          <a:xfrm>
            <a:off x="2501088" y="3200564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manjše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07CBF961-6189-4D3F-A864-0F679057DC0F}"/>
              </a:ext>
            </a:extLst>
          </p:cNvPr>
          <p:cNvSpPr txBox="1"/>
          <p:nvPr/>
        </p:nvSpPr>
        <p:spPr>
          <a:xfrm>
            <a:off x="4348716" y="3708639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imajo biček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101D6C1-DD63-4022-BCC1-4A94A371AD8E}"/>
              </a:ext>
            </a:extLst>
          </p:cNvPr>
          <p:cNvSpPr txBox="1"/>
          <p:nvPr/>
        </p:nvSpPr>
        <p:spPr>
          <a:xfrm>
            <a:off x="6827080" y="3306726"/>
            <a:ext cx="1333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so gibljiva</a:t>
            </a:r>
          </a:p>
        </p:txBody>
      </p:sp>
      <p:pic>
        <p:nvPicPr>
          <p:cNvPr id="21" name="Slika 20" descr="http://images.24ur.com/media/images/520xX/Apr2009/60272756.jpg?2a2b">
            <a:extLst>
              <a:ext uri="{FF2B5EF4-FFF2-40B4-BE49-F238E27FC236}">
                <a16:creationId xmlns:a16="http://schemas.microsoft.com/office/drawing/2014/main" id="{FF67C0C8-9016-4270-B43F-B531186B62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6" y="4419807"/>
            <a:ext cx="2504522" cy="170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lika 22" descr="Slika, ki vsebuje besede rdeča, notranji&#10;&#10;Opis, ustvarjen z visoko stopnjo zanesljivosti.">
            <a:extLst>
              <a:ext uri="{FF2B5EF4-FFF2-40B4-BE49-F238E27FC236}">
                <a16:creationId xmlns:a16="http://schemas.microsoft.com/office/drawing/2014/main" id="{90685070-87DA-4F84-8B5C-C2FB0C002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488" y="4336962"/>
            <a:ext cx="3022746" cy="15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22579-A82F-43B6-A747-35319F33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33" y="660372"/>
            <a:ext cx="9520158" cy="1049235"/>
          </a:xfrm>
        </p:spPr>
        <p:txBody>
          <a:bodyPr/>
          <a:lstStyle/>
          <a:p>
            <a:r>
              <a:rPr lang="sl-SI" b="1" dirty="0"/>
              <a:t>3. ZGRADBA SPOLNIH ORGANOV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4C61DF-2981-442D-87B7-A6A8CE828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2367886"/>
            <a:ext cx="9520158" cy="695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Ženske spolne celice (jajčeca) nastajajo v jajčnikih.  </a:t>
            </a:r>
          </a:p>
        </p:txBody>
      </p:sp>
      <p:pic>
        <p:nvPicPr>
          <p:cNvPr id="4" name="Picture 4" descr="http://prometey-spb.su/userfiles/image/Zigota.jpg">
            <a:extLst>
              <a:ext uri="{FF2B5EF4-FFF2-40B4-BE49-F238E27FC236}">
                <a16:creationId xmlns:a16="http://schemas.microsoft.com/office/drawing/2014/main" id="{6ABB1735-9DFE-4030-A3D3-980CA050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948" y="4464507"/>
            <a:ext cx="2100477" cy="1769728"/>
          </a:xfrm>
          <a:prstGeom prst="rect">
            <a:avLst/>
          </a:prstGeom>
          <a:noFill/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B86CD51D-C685-4844-9F10-CD5E9576E698}"/>
              </a:ext>
            </a:extLst>
          </p:cNvPr>
          <p:cNvCxnSpPr/>
          <p:nvPr/>
        </p:nvCxnSpPr>
        <p:spPr>
          <a:xfrm flipH="1">
            <a:off x="3146156" y="2828963"/>
            <a:ext cx="808074" cy="59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F016FD59-915F-4B23-AE06-22A0EFD29B39}"/>
              </a:ext>
            </a:extLst>
          </p:cNvPr>
          <p:cNvCxnSpPr>
            <a:cxnSpLocks/>
          </p:cNvCxnSpPr>
          <p:nvPr/>
        </p:nvCxnSpPr>
        <p:spPr>
          <a:xfrm>
            <a:off x="4915785" y="3131289"/>
            <a:ext cx="0" cy="79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A1052418-7D18-4DD2-8717-3DD72D98B9F3}"/>
              </a:ext>
            </a:extLst>
          </p:cNvPr>
          <p:cNvCxnSpPr>
            <a:cxnSpLocks/>
          </p:cNvCxnSpPr>
          <p:nvPr/>
        </p:nvCxnSpPr>
        <p:spPr>
          <a:xfrm>
            <a:off x="6021766" y="2870847"/>
            <a:ext cx="666007" cy="59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EF75A84-1162-4E48-8683-9B208770E6DC}"/>
              </a:ext>
            </a:extLst>
          </p:cNvPr>
          <p:cNvSpPr txBox="1"/>
          <p:nvPr/>
        </p:nvSpPr>
        <p:spPr>
          <a:xfrm>
            <a:off x="2594123" y="3542046"/>
            <a:ext cx="749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večja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9633840-0D11-4B1C-B627-02D560E4C367}"/>
              </a:ext>
            </a:extLst>
          </p:cNvPr>
          <p:cNvSpPr txBox="1"/>
          <p:nvPr/>
        </p:nvSpPr>
        <p:spPr>
          <a:xfrm>
            <a:off x="4101299" y="4064397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nimajo bička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F5CBA2C-CFD0-4EFB-89D5-C72E4045AE31}"/>
              </a:ext>
            </a:extLst>
          </p:cNvPr>
          <p:cNvSpPr txBox="1"/>
          <p:nvPr/>
        </p:nvSpPr>
        <p:spPr>
          <a:xfrm>
            <a:off x="6497273" y="3542046"/>
            <a:ext cx="1557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niso gibljiva</a:t>
            </a:r>
          </a:p>
        </p:txBody>
      </p:sp>
    </p:spTree>
    <p:extLst>
      <p:ext uri="{BB962C8B-B14F-4D97-AF65-F5344CB8AC3E}">
        <p14:creationId xmlns:p14="http://schemas.microsoft.com/office/powerpoint/2010/main" val="24332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44859-B1C8-4687-BA82-B6E3F324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37" y="623765"/>
            <a:ext cx="10405517" cy="1049235"/>
          </a:xfrm>
        </p:spPr>
        <p:txBody>
          <a:bodyPr/>
          <a:lstStyle/>
          <a:p>
            <a:r>
              <a:rPr lang="sl-SI" b="1" dirty="0"/>
              <a:t>4. OPLODITEV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A23639-3100-4A5F-987E-89844146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37" y="2404952"/>
            <a:ext cx="9520158" cy="738101"/>
          </a:xfrm>
        </p:spPr>
        <p:txBody>
          <a:bodyPr/>
          <a:lstStyle/>
          <a:p>
            <a:r>
              <a:rPr lang="sl-SI" sz="2400" dirty="0"/>
              <a:t>Je združitev moške in ženske spolne celice. 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65BAB6C-B473-4129-8AC2-F92AE29923D8}"/>
              </a:ext>
            </a:extLst>
          </p:cNvPr>
          <p:cNvSpPr txBox="1"/>
          <p:nvPr/>
        </p:nvSpPr>
        <p:spPr>
          <a:xfrm>
            <a:off x="1407105" y="2913331"/>
            <a:ext cx="358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1"/>
                </a:solidFill>
              </a:rPr>
              <a:t>ZUNANJA OPLODITEV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1741DA0-2654-4905-9AE9-8D731712B6AD}"/>
              </a:ext>
            </a:extLst>
          </p:cNvPr>
          <p:cNvSpPr txBox="1"/>
          <p:nvPr/>
        </p:nvSpPr>
        <p:spPr>
          <a:xfrm>
            <a:off x="5181215" y="2974886"/>
            <a:ext cx="478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- poteka zunaj telesa samice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44B7490-7443-4CA3-A66E-DE56AC8A153A}"/>
              </a:ext>
            </a:extLst>
          </p:cNvPr>
          <p:cNvSpPr txBox="1"/>
          <p:nvPr/>
        </p:nvSpPr>
        <p:spPr>
          <a:xfrm>
            <a:off x="1407105" y="3496426"/>
            <a:ext cx="377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1"/>
                </a:solidFill>
              </a:rPr>
              <a:t>NOTRANJA OPLODITEV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EEB102E-43CA-4E22-A4D0-767EAC04EE7E}"/>
              </a:ext>
            </a:extLst>
          </p:cNvPr>
          <p:cNvSpPr txBox="1"/>
          <p:nvPr/>
        </p:nvSpPr>
        <p:spPr>
          <a:xfrm>
            <a:off x="5181215" y="3496426"/>
            <a:ext cx="345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- poteka v telesu samice</a:t>
            </a:r>
          </a:p>
        </p:txBody>
      </p:sp>
      <p:pic>
        <p:nvPicPr>
          <p:cNvPr id="9" name="Slika 8" descr="Slika, ki vsebuje besede besedilo&#10;&#10;Opis, ustvarjen z zelo visoko stopnjo zanesljivosti.">
            <a:extLst>
              <a:ext uri="{FF2B5EF4-FFF2-40B4-BE49-F238E27FC236}">
                <a16:creationId xmlns:a16="http://schemas.microsoft.com/office/drawing/2014/main" id="{4BC6406F-B2B3-42A4-86B3-9A337C726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" t="22817" r="2299" b="14134"/>
          <a:stretch/>
        </p:blipFill>
        <p:spPr>
          <a:xfrm>
            <a:off x="649337" y="4262892"/>
            <a:ext cx="4234635" cy="21383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BDD8DFF-60BF-4979-B3DB-725406D5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77" y="4262892"/>
            <a:ext cx="1802034" cy="1221327"/>
          </a:xfrm>
          <a:prstGeom prst="rect">
            <a:avLst/>
          </a:prstGeom>
        </p:spPr>
      </p:pic>
      <p:pic>
        <p:nvPicPr>
          <p:cNvPr id="11" name="Slika 10" descr="http://images.24ur.com/media/images/520xX/Jan2009/60245732.jpg?12b0">
            <a:extLst>
              <a:ext uri="{FF2B5EF4-FFF2-40B4-BE49-F238E27FC236}">
                <a16:creationId xmlns:a16="http://schemas.microsoft.com/office/drawing/2014/main" id="{956F816D-2A82-4B54-B88B-07475954258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0099" y="4262891"/>
            <a:ext cx="2441985" cy="12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2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BE63D0-04E2-489B-BCE7-D8EA1D5D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613133"/>
            <a:ext cx="10350004" cy="1049235"/>
          </a:xfrm>
        </p:spPr>
        <p:txBody>
          <a:bodyPr/>
          <a:lstStyle/>
          <a:p>
            <a:r>
              <a:rPr lang="sl-SI" dirty="0"/>
              <a:t>5. DVOSPOLNIKI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33F705-2FF3-4A7F-B358-85654590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V telesu imajo hkrati moške in ženske spolne organe.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Slika, ki vsebuje besede trava, žival, zunanje, nevretenčar&#10;&#10;Opis, ustvarjen z zelo visoko stopnjo zanesljivosti.">
            <a:hlinkClick r:id="rId2"/>
            <a:extLst>
              <a:ext uri="{FF2B5EF4-FFF2-40B4-BE49-F238E27FC236}">
                <a16:creationId xmlns:a16="http://schemas.microsoft.com/office/drawing/2014/main" id="{975DF75D-C6C4-48ED-85F2-A46641EC0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04" y="3286204"/>
            <a:ext cx="4102957" cy="27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752B64-6B3C-486A-A0DF-F4F63BB2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ZANIMIVOST: ne prepisuj v zvezek!!!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67F0DA6-A60B-4CD5-BAC1-65F5F5608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58" t="33334" r="28488" b="7751"/>
          <a:stretch/>
        </p:blipFill>
        <p:spPr>
          <a:xfrm>
            <a:off x="2321347" y="1771651"/>
            <a:ext cx="6229282" cy="49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E7A110-754B-44DB-9052-131596EA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62580"/>
            <a:ext cx="10839450" cy="747096"/>
          </a:xfrm>
        </p:spPr>
        <p:txBody>
          <a:bodyPr>
            <a:normAutofit fontScale="90000"/>
          </a:bodyPr>
          <a:lstStyle/>
          <a:p>
            <a:br>
              <a:rPr lang="sl-SI" sz="2400" b="1" u="sng" dirty="0"/>
            </a:br>
            <a:br>
              <a:rPr lang="sl-SI" sz="2400" b="1" u="sng" dirty="0"/>
            </a:br>
            <a:r>
              <a:rPr lang="sl-SI" sz="2400" b="1" dirty="0">
                <a:solidFill>
                  <a:srgbClr val="FF0000"/>
                </a:solidFill>
              </a:rPr>
              <a:t>Zapiši si v zvezek!</a:t>
            </a:r>
            <a:br>
              <a:rPr lang="sl-SI" sz="2400" b="1" dirty="0">
                <a:solidFill>
                  <a:srgbClr val="FF0000"/>
                </a:solidFill>
              </a:rPr>
            </a:br>
            <a:r>
              <a:rPr lang="sl-SI" sz="2400" b="1" u="sng" dirty="0"/>
              <a:t>NALOGA:</a:t>
            </a:r>
            <a:r>
              <a:rPr lang="sl-SI" sz="2400" dirty="0"/>
              <a:t> </a:t>
            </a:r>
            <a:br>
              <a:rPr lang="sl-SI" sz="2400" dirty="0"/>
            </a:br>
            <a:r>
              <a:rPr lang="sl-SI" sz="2400" dirty="0"/>
              <a:t>Primerjaj spolno in nespolno razmnoževanje. Z znakom </a:t>
            </a:r>
            <a:r>
              <a:rPr lang="sl-SI" sz="2400" b="1" dirty="0"/>
              <a:t>+ označi trditev</a:t>
            </a:r>
            <a:r>
              <a:rPr lang="sl-SI" sz="2400" dirty="0"/>
              <a:t>, ki velja za vsako od obeh razmnoževanj.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AFEDD58-7610-4F60-B912-2259C04CE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49667"/>
              </p:ext>
            </p:extLst>
          </p:nvPr>
        </p:nvGraphicFramePr>
        <p:xfrm>
          <a:off x="1683544" y="2317750"/>
          <a:ext cx="8824911" cy="3571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1637">
                  <a:extLst>
                    <a:ext uri="{9D8B030D-6E8A-4147-A177-3AD203B41FA5}">
                      <a16:colId xmlns:a16="http://schemas.microsoft.com/office/drawing/2014/main" val="588070434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1658664025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899241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Trditev</a:t>
                      </a:r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Nespolno razmnoževanje</a:t>
                      </a:r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Spolno razmnoževanje</a:t>
                      </a:r>
                    </a:p>
                  </a:txBody>
                  <a:tcPr marL="84762" marR="84762"/>
                </a:tc>
                <a:extLst>
                  <a:ext uri="{0D108BD9-81ED-4DB2-BD59-A6C34878D82A}">
                    <a16:rowId xmlns:a16="http://schemas.microsoft.com/office/drawing/2014/main" val="45047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Potomci se razvijejo iz enega osebka</a:t>
                      </a:r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4762" marR="84762"/>
                </a:tc>
                <a:extLst>
                  <a:ext uri="{0D108BD9-81ED-4DB2-BD59-A6C34878D82A}">
                    <a16:rowId xmlns:a16="http://schemas.microsoft.com/office/drawing/2014/main" val="412677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Potomci so kloni (osebki z enako </a:t>
                      </a:r>
                      <a:r>
                        <a:rPr lang="sl-SI" dirty="0" err="1"/>
                        <a:t>dednino</a:t>
                      </a:r>
                      <a:r>
                        <a:rPr lang="sl-SI" dirty="0"/>
                        <a:t>)</a:t>
                      </a:r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4762" marR="84762"/>
                </a:tc>
                <a:extLst>
                  <a:ext uri="{0D108BD9-81ED-4DB2-BD59-A6C34878D82A}">
                    <a16:rowId xmlns:a16="http://schemas.microsoft.com/office/drawing/2014/main" val="61731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Vsebuje oploditev.</a:t>
                      </a:r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4762" marR="84762"/>
                </a:tc>
                <a:extLst>
                  <a:ext uri="{0D108BD9-81ED-4DB2-BD59-A6C34878D82A}">
                    <a16:rowId xmlns:a16="http://schemas.microsoft.com/office/drawing/2014/main" val="30767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Žival mora imeti razvite spolne organe.</a:t>
                      </a:r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4762" marR="84762"/>
                </a:tc>
                <a:extLst>
                  <a:ext uri="{0D108BD9-81ED-4DB2-BD59-A6C34878D82A}">
                    <a16:rowId xmlns:a16="http://schemas.microsoft.com/office/drawing/2014/main" val="961258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Žival se razvije iz oplojene jajčne celice.</a:t>
                      </a:r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4762" marR="84762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4762" marR="84762"/>
                </a:tc>
                <a:extLst>
                  <a:ext uri="{0D108BD9-81ED-4DB2-BD59-A6C34878D82A}">
                    <a16:rowId xmlns:a16="http://schemas.microsoft.com/office/drawing/2014/main" val="1754520583"/>
                  </a:ext>
                </a:extLst>
              </a:tr>
            </a:tbl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68777B1-A6FF-43A0-A065-A3EC6EABA60A}"/>
              </a:ext>
            </a:extLst>
          </p:cNvPr>
          <p:cNvSpPr txBox="1"/>
          <p:nvPr/>
        </p:nvSpPr>
        <p:spPr>
          <a:xfrm>
            <a:off x="774409" y="6089001"/>
            <a:ext cx="110842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Izpolnjeno tabelo fotografiraj/</a:t>
            </a:r>
            <a:r>
              <a:rPr lang="sl-SI" sz="2400" b="1" dirty="0" err="1">
                <a:solidFill>
                  <a:srgbClr val="FF0000"/>
                </a:solidFill>
              </a:rPr>
              <a:t>skeniraj</a:t>
            </a:r>
            <a:r>
              <a:rPr lang="sl-SI" sz="2400" b="1" dirty="0">
                <a:solidFill>
                  <a:srgbClr val="FF0000"/>
                </a:solidFill>
              </a:rPr>
              <a:t> in mi pošlji na e-mail do 29. 5. 2020.</a:t>
            </a:r>
          </a:p>
        </p:txBody>
      </p:sp>
    </p:spTree>
    <p:extLst>
      <p:ext uri="{BB962C8B-B14F-4D97-AF65-F5344CB8AC3E}">
        <p14:creationId xmlns:p14="http://schemas.microsoft.com/office/powerpoint/2010/main" val="1749973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379</TotalTime>
  <Words>241</Words>
  <Application>Microsoft Office PowerPoint</Application>
  <PresentationFormat>Širokozaslonsko</PresentationFormat>
  <Paragraphs>43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Naelektrena sejna soba</vt:lpstr>
      <vt:lpstr>b. SPOLNO RAZMNOŽEVANJE</vt:lpstr>
      <vt:lpstr>1. Značilnosti:</vt:lpstr>
      <vt:lpstr>2. ZGRADBA SPOLNIH ORGANOV</vt:lpstr>
      <vt:lpstr>3. ZGRADBA SPOLNIH ORGANOV</vt:lpstr>
      <vt:lpstr>4. OPLODITEV</vt:lpstr>
      <vt:lpstr>5. DVOSPOLNIKI </vt:lpstr>
      <vt:lpstr>ZANIMIVOST: ne prepisuj v zvezek!!!</vt:lpstr>
      <vt:lpstr>  Zapiši si v zvezek! NALOGA:  Primerjaj spolno in nespolno razmnoževanje. Z znakom + označi trditev, ki velja za vsako od obeh razmnoževanj.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Bojana Kuronja</dc:creator>
  <cp:lastModifiedBy>Tina Grapulin Bavcar</cp:lastModifiedBy>
  <cp:revision>32</cp:revision>
  <dcterms:created xsi:type="dcterms:W3CDTF">2018-04-09T18:03:38Z</dcterms:created>
  <dcterms:modified xsi:type="dcterms:W3CDTF">2020-05-21T07:47:54Z</dcterms:modified>
</cp:coreProperties>
</file>