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sldIdLst>
    <p:sldId id="256" r:id="rId2"/>
    <p:sldId id="270" r:id="rId3"/>
    <p:sldId id="265" r:id="rId4"/>
    <p:sldId id="266" r:id="rId5"/>
    <p:sldId id="267" r:id="rId6"/>
    <p:sldId id="269" r:id="rId7"/>
    <p:sldId id="268" r:id="rId8"/>
    <p:sldId id="272" r:id="rId9"/>
    <p:sldId id="273" r:id="rId10"/>
    <p:sldId id="279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71" r:id="rId23"/>
    <p:sldId id="283" r:id="rId24"/>
    <p:sldId id="282" r:id="rId25"/>
    <p:sldId id="281" r:id="rId26"/>
    <p:sldId id="280" r:id="rId27"/>
    <p:sldId id="295" r:id="rId28"/>
    <p:sldId id="296" r:id="rId29"/>
    <p:sldId id="278" r:id="rId3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406021-CCFE-4430-BB8D-E358EA510F81}" type="datetimeFigureOut">
              <a:rPr lang="sl-SI"/>
              <a:pPr>
                <a:defRPr/>
              </a:pPr>
              <a:t>21. 03. 2020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602CFC-1278-4991-B737-9C4E6BC0F57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6189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3D73-00F5-42CF-87BC-0F01BF62D039}" type="datetime1">
              <a:rPr lang="sl-SI" smtClean="0"/>
              <a:pPr>
                <a:defRPr/>
              </a:pPr>
              <a:t>21. 03. 2020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0CCF2-7FA5-4079-983A-4C5873EEB96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B5AB4-96BE-454F-B435-FE345EA8E198}" type="datetime1">
              <a:rPr lang="sl-SI" smtClean="0"/>
              <a:pPr>
                <a:defRPr/>
              </a:pPr>
              <a:t>21. 03. 2020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5A54-9E90-47B1-A054-5FD9BC91220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4C0EE-A864-4516-81C2-97400C25111A}" type="datetime1">
              <a:rPr lang="sl-SI" smtClean="0"/>
              <a:pPr>
                <a:defRPr/>
              </a:pPr>
              <a:t>21. 03. 2020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B5635-E745-433A-9055-4FE47329B35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56EE5-29C5-42C1-8700-79C3E6BEB718}" type="datetime1">
              <a:rPr lang="sl-SI" smtClean="0"/>
              <a:pPr>
                <a:defRPr/>
              </a:pPr>
              <a:t>21. 03. 2020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FA67-5A37-41FA-94FB-0FFB3648B6F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87CBC-1F99-4266-B421-F88BDAE5BDEF}" type="datetime1">
              <a:rPr lang="sl-SI" smtClean="0"/>
              <a:pPr>
                <a:defRPr/>
              </a:pPr>
              <a:t>21. 03. 2020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715F8-AE63-4360-ADE8-D09C89D89D0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EC15-1A85-405C-858C-AF8A7EB6EBFC}" type="datetime1">
              <a:rPr lang="sl-SI" smtClean="0"/>
              <a:pPr>
                <a:defRPr/>
              </a:pPr>
              <a:t>21. 03. 2020</a:t>
            </a:fld>
            <a:endParaRPr lang="sl-SI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0379-E753-4CBE-BE60-8E1141D8C3C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38992-11D1-4E9C-8CCC-6D4D916811B5}" type="datetime1">
              <a:rPr lang="sl-SI" smtClean="0"/>
              <a:pPr>
                <a:defRPr/>
              </a:pPr>
              <a:t>21. 03. 2020</a:t>
            </a:fld>
            <a:endParaRPr lang="sl-SI"/>
          </a:p>
        </p:txBody>
      </p:sp>
      <p:sp>
        <p:nvSpPr>
          <p:cNvPr id="8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9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99F6-4369-4ACF-B633-1F484510CE5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8B8B5-ED16-4BCB-A300-EF90946F043D}" type="datetime1">
              <a:rPr lang="sl-SI" smtClean="0"/>
              <a:pPr>
                <a:defRPr/>
              </a:pPr>
              <a:t>21. 03. 2020</a:t>
            </a:fld>
            <a:endParaRPr lang="sl-SI"/>
          </a:p>
        </p:txBody>
      </p:sp>
      <p:sp>
        <p:nvSpPr>
          <p:cNvPr id="4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5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888C-9237-4F72-AC20-2302E8A81B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E0A1D-7DD4-4970-9100-636351FCAD0F}" type="datetime1">
              <a:rPr lang="sl-SI" smtClean="0"/>
              <a:pPr>
                <a:defRPr/>
              </a:pPr>
              <a:t>21. 03. 2020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4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92DB-DEE2-4786-936B-1D0B55743C6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C875-4A3E-42EE-8401-D87D4A3D69AA}" type="datetime1">
              <a:rPr lang="sl-SI" smtClean="0"/>
              <a:pPr>
                <a:defRPr/>
              </a:pPr>
              <a:t>21. 03. 2020</a:t>
            </a:fld>
            <a:endParaRPr lang="sl-SI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1885-C9E7-4E26-A69B-33E5EAD3F07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C8F1-B99A-4606-8096-42CF71EF6A0C}" type="datetime1">
              <a:rPr lang="sl-SI" smtClean="0"/>
              <a:pPr>
                <a:defRPr/>
              </a:pPr>
              <a:t>21. 03. 2020</a:t>
            </a:fld>
            <a:endParaRPr lang="sl-SI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66F8-30A2-4EC7-B54C-217C5B18064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027" name="Ograda besedila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366622-F4C1-4F12-8331-551215784047}" type="datetime1">
              <a:rPr lang="sl-SI" smtClean="0"/>
              <a:pPr>
                <a:defRPr/>
              </a:pPr>
              <a:t>21. 03. 2020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DA2966-FBFC-421D-835C-B037A87B48B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7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biology-resources.com/drawing-butterfly-imago-2.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biology-resources.com/drawing-butterfly-caterpillar-head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biology-resources.com/drawing-mosquito-imago-2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biology-resources.com/drawing-housefly-head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hk6nfj2pno" TargetMode="External"/><Relationship Id="rId2" Type="http://schemas.openxmlformats.org/officeDocument/2006/relationships/hyperlink" Target="https://www.youtube.com/watch?v=empBVZd5Rx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OBBLXypP9Mk" TargetMode="External"/><Relationship Id="rId5" Type="http://schemas.openxmlformats.org/officeDocument/2006/relationships/hyperlink" Target="https://www.youtube.com/watch?v=cZxeFtpKzF8" TargetMode="External"/><Relationship Id="rId4" Type="http://schemas.openxmlformats.org/officeDocument/2006/relationships/hyperlink" Target="https://www.youtube.com/watch?v=7ueWr2EseM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900682"/>
            <a:ext cx="6552728" cy="18288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3600" dirty="0" smtClean="0"/>
              <a:t>Risanje 1: </a:t>
            </a:r>
            <a:r>
              <a:rPr lang="sl-SI" sz="3600" dirty="0" err="1" smtClean="0"/>
              <a:t>ČRTa</a:t>
            </a:r>
            <a:r>
              <a:rPr lang="sl-SI" sz="3600" dirty="0" smtClean="0"/>
              <a:t> (linija) v likovnih delih</a:t>
            </a:r>
            <a:endParaRPr lang="sl-SI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3140968"/>
            <a:ext cx="4895850" cy="1657350"/>
          </a:xfrm>
        </p:spPr>
        <p:txBody>
          <a:bodyPr>
            <a:normAutofit fontScale="55000" lnSpcReduction="20000"/>
          </a:bodyPr>
          <a:lstStyle/>
          <a:p>
            <a:pPr algn="l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4400" dirty="0" smtClean="0"/>
              <a:t>Tehnika: svinčnik</a:t>
            </a:r>
          </a:p>
          <a:p>
            <a:pPr algn="l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4400" dirty="0" smtClean="0"/>
              <a:t>Motiv: Žuželka/pajek; Portret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dirty="0"/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232038" y="6021288"/>
            <a:ext cx="4535710" cy="62388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Pripravil: Mladen Kopasić, OŠ Polje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Podnaslov 2"/>
          <p:cNvSpPr txBox="1">
            <a:spLocks/>
          </p:cNvSpPr>
          <p:nvPr/>
        </p:nvSpPr>
        <p:spPr bwMode="auto">
          <a:xfrm>
            <a:off x="153681" y="302732"/>
            <a:ext cx="4229713" cy="5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sl-SI" sz="2400" dirty="0">
                <a:latin typeface="+mn-lt"/>
                <a:cs typeface="+mn-cs"/>
              </a:rPr>
              <a:t>Likovna </a:t>
            </a:r>
            <a:r>
              <a:rPr lang="sl-SI" sz="2400" dirty="0" smtClean="0">
                <a:latin typeface="+mn-lt"/>
                <a:cs typeface="+mn-cs"/>
              </a:rPr>
              <a:t>umetnost - </a:t>
            </a:r>
            <a:r>
              <a:rPr lang="sl-SI" sz="2400" dirty="0">
                <a:latin typeface="+mn-lt"/>
                <a:cs typeface="+mn-cs"/>
              </a:rPr>
              <a:t>4. razred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sl-SI" sz="2400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384810"/>
            <a:ext cx="3655067" cy="294842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83947"/>
            <a:ext cx="2137420" cy="897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192DB-DEE2-4786-936B-1D0B55743C6B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467544" y="332656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latin typeface="+mn-lt"/>
              </a:rPr>
              <a:t>Izdelki učencev</a:t>
            </a:r>
            <a:endParaRPr lang="sl-SI" sz="2400" b="1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3"/>
            <a:ext cx="4032448" cy="305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249020" cy="30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 txBox="1">
            <a:spLocks/>
          </p:cNvSpPr>
          <p:nvPr/>
        </p:nvSpPr>
        <p:spPr>
          <a:xfrm>
            <a:off x="462756" y="548680"/>
            <a:ext cx="8218487" cy="3455987"/>
          </a:xfrm>
          <a:prstGeom prst="rect">
            <a:avLst/>
          </a:prstGeom>
        </p:spPr>
        <p:txBody>
          <a:bodyPr/>
          <a:lstStyle/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 smtClean="0">
                <a:latin typeface="+mn-lt"/>
                <a:cs typeface="+mn-cs"/>
              </a:rPr>
              <a:t> </a:t>
            </a:r>
            <a:r>
              <a:rPr lang="sl-SI" sz="3600" dirty="0" smtClean="0">
                <a:latin typeface="+mn-lt"/>
                <a:cs typeface="+mn-cs"/>
              </a:rPr>
              <a:t>TVOJA DRUGA NALOGA</a:t>
            </a:r>
          </a:p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 smtClean="0">
                <a:latin typeface="+mn-lt"/>
                <a:cs typeface="+mn-cs"/>
              </a:rPr>
              <a:t>Oglej </a:t>
            </a:r>
            <a:r>
              <a:rPr lang="sl-SI" sz="2400" dirty="0">
                <a:latin typeface="+mn-lt"/>
                <a:cs typeface="+mn-cs"/>
              </a:rPr>
              <a:t>si risbe </a:t>
            </a:r>
            <a:r>
              <a:rPr lang="sl-SI" sz="2400" dirty="0" smtClean="0">
                <a:latin typeface="+mn-lt"/>
                <a:cs typeface="+mn-cs"/>
              </a:rPr>
              <a:t>žuželk in pajkov. </a:t>
            </a:r>
          </a:p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 smtClean="0">
                <a:latin typeface="+mn-lt"/>
                <a:cs typeface="+mn-cs"/>
              </a:rPr>
              <a:t>Pozoren </a:t>
            </a:r>
            <a:r>
              <a:rPr lang="sl-SI" sz="2400" dirty="0">
                <a:latin typeface="+mn-lt"/>
                <a:cs typeface="+mn-cs"/>
              </a:rPr>
              <a:t>bodi na črte: njihovo</a:t>
            </a:r>
          </a:p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smer, debelino, dolžino, lego, skratka na vse, </a:t>
            </a:r>
          </a:p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kar si se danes naučil o črtah.</a:t>
            </a:r>
          </a:p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Nato boš eno (ali več) </a:t>
            </a:r>
            <a:r>
              <a:rPr lang="sl-SI" sz="2400" dirty="0" smtClean="0">
                <a:latin typeface="+mn-lt"/>
                <a:cs typeface="+mn-cs"/>
              </a:rPr>
              <a:t>žuželko/pajka narisal </a:t>
            </a:r>
            <a:r>
              <a:rPr lang="sl-SI" sz="2400" dirty="0">
                <a:latin typeface="+mn-lt"/>
                <a:cs typeface="+mn-cs"/>
              </a:rPr>
              <a:t>tudi sam.</a:t>
            </a: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7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763270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4D0DA-1404-44C5-B4AB-C94B0F53626E}" type="slidenum">
              <a:rPr lang="sl-SI" smtClean="0"/>
              <a:pPr>
                <a:defRPr/>
              </a:pPr>
              <a:t>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10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utterfly Life-Cycle Adult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981075"/>
            <a:ext cx="69532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7266E-4E7E-44E0-A98B-66476F102926}" type="slidenum">
              <a:rPr lang="sl-SI" smtClean="0"/>
              <a:pPr>
                <a:defRPr/>
              </a:pPr>
              <a:t>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04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utterfly Life-Cycle Adult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836613"/>
            <a:ext cx="67151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29588-2C8B-4EED-87B9-9F2883015765}" type="slidenum">
              <a:rPr lang="sl-SI" smtClean="0"/>
              <a:pPr>
                <a:defRPr/>
              </a:pPr>
              <a:t>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65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osquito Adult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052513"/>
            <a:ext cx="69532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14718-FF29-4FEF-BDA8-ECCDFC8E525A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dult Housef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341438"/>
            <a:ext cx="6953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108ED-60FB-43D4-9CB9-F4F29506A903}" type="slidenum">
              <a:rPr lang="sl-SI" smtClean="0"/>
              <a:pPr>
                <a:defRPr/>
              </a:pPr>
              <a:t>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89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erbyshire-dragonflies.org.uk/images/Dragonfly-draw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36613"/>
            <a:ext cx="2857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House F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908050"/>
            <a:ext cx="27622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Striped Bee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213100"/>
            <a:ext cx="2303462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Bee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3789363"/>
            <a:ext cx="4356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66A0-1A68-4F6A-8EE5-9027CE20A6F8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87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133600"/>
            <a:ext cx="39147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www.saburchill.com/images04/281007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49275"/>
            <a:ext cx="27193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2AF93-F92C-4DFF-B38A-EBD423B34DBD}" type="slidenum">
              <a:rPr lang="sl-SI" smtClean="0"/>
              <a:pPr>
                <a:defRPr/>
              </a:pPr>
              <a:t>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88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illsext.com/spider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3673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www.allaboutdrawings.com/image-files/spider-in-a-web-draw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196975"/>
            <a:ext cx="2095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B&amp;W spider draw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068638"/>
            <a:ext cx="1905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B&amp;W harvestman draw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05263"/>
            <a:ext cx="24479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Spi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3789363"/>
            <a:ext cx="25654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 descr="http://1.bp.blogspot.com/_a8vATy25gyM/Sta0ddUnE7I/AAAAAAAACq8/67rJQ6LEXTE/s320/spid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765175"/>
            <a:ext cx="213042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915E5-77F0-4C5B-AFE1-67E3BD8876B8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07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 txBox="1">
            <a:spLocks/>
          </p:cNvSpPr>
          <p:nvPr/>
        </p:nvSpPr>
        <p:spPr>
          <a:xfrm>
            <a:off x="468313" y="1125538"/>
            <a:ext cx="4895850" cy="1223962"/>
          </a:xfrm>
          <a:prstGeom prst="rect">
            <a:avLst/>
          </a:prstGeom>
        </p:spPr>
        <p:txBody>
          <a:bodyPr/>
          <a:lstStyle/>
          <a:p>
            <a:pPr marL="547688" indent="-411163">
              <a:lnSpc>
                <a:spcPct val="15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400" dirty="0">
                <a:latin typeface="+mn-lt"/>
                <a:cs typeface="+mn-cs"/>
              </a:rPr>
              <a:t>Je nepretrgana vrsta točk.*</a:t>
            </a:r>
          </a:p>
          <a:p>
            <a:pPr marL="547688" indent="-411163">
              <a:lnSpc>
                <a:spcPct val="15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400" dirty="0">
                <a:latin typeface="+mn-lt"/>
                <a:cs typeface="+mn-cs"/>
              </a:rPr>
              <a:t>Črte v naravi:</a:t>
            </a:r>
          </a:p>
        </p:txBody>
      </p:sp>
      <p:pic>
        <p:nvPicPr>
          <p:cNvPr id="39938" name="Picture 2" descr="http://www.mabima.net/company/images/Tucker_House_200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5013325"/>
            <a:ext cx="21224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mrspalmreader.com/userimages/hand-reading-melbour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916832"/>
            <a:ext cx="14636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141663"/>
            <a:ext cx="25209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2349500"/>
            <a:ext cx="32162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http://www.uncrate.com/men/images/2007/10/hummer-h2-safar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4437063"/>
            <a:ext cx="25939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07E95-0200-4B3B-8A0B-DE27886F85BA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11" name="Ograda vsebine 2"/>
          <p:cNvSpPr txBox="1">
            <a:spLocks/>
          </p:cNvSpPr>
          <p:nvPr/>
        </p:nvSpPr>
        <p:spPr bwMode="auto">
          <a:xfrm>
            <a:off x="2411413" y="476250"/>
            <a:ext cx="50514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3600" dirty="0">
                <a:latin typeface="+mn-lt"/>
                <a:cs typeface="+mn-cs"/>
              </a:rPr>
              <a:t>ČRTA ALI LINIJA</a:t>
            </a:r>
          </a:p>
        </p:txBody>
      </p:sp>
      <p:sp>
        <p:nvSpPr>
          <p:cNvPr id="12" name="Podnaslov 2"/>
          <p:cNvSpPr txBox="1">
            <a:spLocks/>
          </p:cNvSpPr>
          <p:nvPr/>
        </p:nvSpPr>
        <p:spPr>
          <a:xfrm>
            <a:off x="7235825" y="6165850"/>
            <a:ext cx="1362075" cy="334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*Vir: SSKJ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83A7-C8B4-4113-81BA-6A669B712265}" type="slidenum">
              <a:rPr lang="sl-SI" smtClean="0"/>
              <a:pPr>
                <a:defRPr/>
              </a:pPr>
              <a:t>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467544" y="332656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latin typeface="+mn-lt"/>
              </a:rPr>
              <a:t>Izdelki učencev</a:t>
            </a:r>
            <a:endParaRPr lang="sl-SI" sz="2400" dirty="0">
              <a:latin typeface="+mn-lt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/>
          <a:srcRect l="4536" t="1590"/>
          <a:stretch/>
        </p:blipFill>
        <p:spPr>
          <a:xfrm>
            <a:off x="331203" y="914118"/>
            <a:ext cx="4546476" cy="319635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149548" cy="29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 txBox="1">
            <a:spLocks/>
          </p:cNvSpPr>
          <p:nvPr/>
        </p:nvSpPr>
        <p:spPr>
          <a:xfrm>
            <a:off x="468313" y="980728"/>
            <a:ext cx="8218487" cy="4752528"/>
          </a:xfrm>
          <a:prstGeom prst="rect">
            <a:avLst/>
          </a:prstGeom>
        </p:spPr>
        <p:txBody>
          <a:bodyPr/>
          <a:lstStyle/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 smtClean="0">
                <a:latin typeface="+mn-lt"/>
                <a:cs typeface="+mn-cs"/>
              </a:rPr>
              <a:t> </a:t>
            </a:r>
            <a:r>
              <a:rPr lang="sl-SI" sz="3600" dirty="0" smtClean="0">
                <a:latin typeface="+mn-lt"/>
                <a:cs typeface="+mn-cs"/>
              </a:rPr>
              <a:t>TVOJA TRETJA NALOGA</a:t>
            </a:r>
          </a:p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 smtClean="0">
                <a:latin typeface="+mn-lt"/>
                <a:cs typeface="+mn-cs"/>
              </a:rPr>
              <a:t>Oglej si risbe portretov. </a:t>
            </a:r>
          </a:p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 smtClean="0">
                <a:latin typeface="+mn-lt"/>
                <a:cs typeface="+mn-cs"/>
              </a:rPr>
              <a:t>Pozoren bodi na črte in senčenje.</a:t>
            </a:r>
            <a:endParaRPr lang="sl-SI" sz="2400" dirty="0">
              <a:latin typeface="+mn-lt"/>
              <a:cs typeface="+mn-cs"/>
            </a:endParaRPr>
          </a:p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Nato boš </a:t>
            </a:r>
            <a:r>
              <a:rPr lang="sl-SI" sz="2400" dirty="0" smtClean="0">
                <a:latin typeface="+mn-lt"/>
                <a:cs typeface="+mn-cs"/>
              </a:rPr>
              <a:t>portret sošolca narisal </a:t>
            </a:r>
            <a:r>
              <a:rPr lang="sl-SI" sz="2400" dirty="0">
                <a:latin typeface="+mn-lt"/>
                <a:cs typeface="+mn-cs"/>
              </a:rPr>
              <a:t>tudi sam.</a:t>
            </a: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06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08720"/>
            <a:ext cx="6689788" cy="5391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pic>
        <p:nvPicPr>
          <p:cNvPr id="4098" name="Picture 2" descr="http://img14.deviantart.net/5fe6/i/2012/260/e/a/pencil_portrait_of_orlando_bloom_by_chaseroflight-d5ezt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112568" cy="62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pic>
        <p:nvPicPr>
          <p:cNvPr id="3076" name="Picture 4" descr="https://s-media-cache-ak0.pinimg.com/736x/46/9d/00/469d0001935d3db2c6fd6e910dce23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5381"/>
            <a:ext cx="4104456" cy="630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pic>
        <p:nvPicPr>
          <p:cNvPr id="2050" name="Picture 2" descr="http://hative.com/wp-content/uploads/2013/09/portrait-drawings/portrait-drawi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937990" cy="615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 txBox="1">
            <a:spLocks/>
          </p:cNvSpPr>
          <p:nvPr/>
        </p:nvSpPr>
        <p:spPr>
          <a:xfrm>
            <a:off x="179512" y="548680"/>
            <a:ext cx="8218487" cy="3455987"/>
          </a:xfrm>
          <a:prstGeom prst="rect">
            <a:avLst/>
          </a:prstGeom>
        </p:spPr>
        <p:txBody>
          <a:bodyPr/>
          <a:lstStyle/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Oglej </a:t>
            </a:r>
            <a:r>
              <a:rPr lang="sl-SI" sz="2400" dirty="0" smtClean="0">
                <a:latin typeface="+mn-lt"/>
                <a:cs typeface="+mn-cs"/>
              </a:rPr>
              <a:t>si risanje portreta s svinčnikom.</a:t>
            </a:r>
            <a:endParaRPr lang="sl-SI" sz="2400" dirty="0">
              <a:latin typeface="+mn-lt"/>
              <a:cs typeface="+mn-cs"/>
            </a:endParaRP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2" name="PoljeZBesedilom 1"/>
          <p:cNvSpPr txBox="1"/>
          <p:nvPr/>
        </p:nvSpPr>
        <p:spPr>
          <a:xfrm>
            <a:off x="971600" y="270892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hlinkClick r:id="rId2"/>
              </a:rPr>
              <a:t>OBRAZ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2915816" y="271282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hlinkClick r:id="rId3"/>
              </a:rPr>
              <a:t>OKO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148064" y="271282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hlinkClick r:id="rId4"/>
              </a:rPr>
              <a:t>NOS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7132731" y="270892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hlinkClick r:id="rId5"/>
              </a:rPr>
              <a:t>USTNICE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491880" y="407707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hlinkClick r:id="rId6"/>
              </a:rPr>
              <a:t>OBRAZ IN LASJE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456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83A7-C8B4-4113-81BA-6A669B712265}" type="slidenum">
              <a:rPr lang="sl-SI" smtClean="0"/>
              <a:pPr>
                <a:defRPr/>
              </a:pPr>
              <a:t>27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467544" y="332656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latin typeface="+mn-lt"/>
              </a:rPr>
              <a:t>Izdelki učencev</a:t>
            </a:r>
            <a:endParaRPr lang="sl-SI" sz="2400" dirty="0">
              <a:latin typeface="+mn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8362900" cy="409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83A7-C8B4-4113-81BA-6A669B712265}" type="slidenum">
              <a:rPr lang="sl-SI" smtClean="0"/>
              <a:pPr>
                <a:defRPr/>
              </a:pPr>
              <a:t>28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467544" y="332656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latin typeface="+mn-lt"/>
              </a:rPr>
              <a:t>Izdelki učencev</a:t>
            </a:r>
            <a:endParaRPr lang="sl-SI" sz="2400" dirty="0"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578924" cy="423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2"/>
          <p:cNvSpPr txBox="1">
            <a:spLocks/>
          </p:cNvSpPr>
          <p:nvPr/>
        </p:nvSpPr>
        <p:spPr>
          <a:xfrm>
            <a:off x="323528" y="1412776"/>
            <a:ext cx="8507412" cy="3024187"/>
          </a:xfrm>
          <a:prstGeom prst="rect">
            <a:avLst/>
          </a:prstGeom>
        </p:spPr>
        <p:txBody>
          <a:bodyPr/>
          <a:lstStyle/>
          <a:p>
            <a:pPr marL="547688" indent="-411163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200" dirty="0">
                <a:latin typeface="+mn-lt"/>
                <a:cs typeface="+mn-cs"/>
              </a:rPr>
              <a:t>Literatura in viri: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200" dirty="0">
                <a:latin typeface="+mn-lt"/>
                <a:cs typeface="+mn-cs"/>
              </a:rPr>
              <a:t>Učni načrt za likovno vzgojo </a:t>
            </a:r>
            <a:r>
              <a:rPr lang="sl-SI" sz="2200" dirty="0" smtClean="0">
                <a:latin typeface="+mn-lt"/>
                <a:cs typeface="+mn-cs"/>
              </a:rPr>
              <a:t>(2001)</a:t>
            </a:r>
            <a:endParaRPr lang="sl-SI" sz="22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200" dirty="0">
                <a:latin typeface="+mn-lt"/>
                <a:cs typeface="+mn-cs"/>
              </a:rPr>
              <a:t>Tomšič Čerkez. B. (2009). Likovna vzgoja 4. Mladinska knjiga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200" dirty="0">
                <a:latin typeface="+mn-lt"/>
                <a:cs typeface="+mn-cs"/>
              </a:rPr>
              <a:t>Slovar slovenskega knjižnega jezika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200" dirty="0" err="1">
                <a:latin typeface="+mn-lt"/>
                <a:cs typeface="+mn-cs"/>
              </a:rPr>
              <a:t>Stanyer</a:t>
            </a:r>
            <a:r>
              <a:rPr lang="sl-SI" sz="2200" dirty="0">
                <a:latin typeface="+mn-lt"/>
                <a:cs typeface="+mn-cs"/>
              </a:rPr>
              <a:t>. P. (2003). </a:t>
            </a:r>
            <a:r>
              <a:rPr lang="sl-SI" sz="2200" dirty="0" err="1">
                <a:latin typeface="+mn-lt"/>
                <a:cs typeface="+mn-cs"/>
              </a:rPr>
              <a:t>The</a:t>
            </a:r>
            <a:r>
              <a:rPr lang="sl-SI" sz="2200" dirty="0">
                <a:latin typeface="+mn-lt"/>
                <a:cs typeface="+mn-cs"/>
              </a:rPr>
              <a:t> </a:t>
            </a:r>
            <a:r>
              <a:rPr lang="sl-SI" sz="2200" dirty="0" err="1">
                <a:latin typeface="+mn-lt"/>
                <a:cs typeface="+mn-cs"/>
              </a:rPr>
              <a:t>complete</a:t>
            </a:r>
            <a:r>
              <a:rPr lang="sl-SI" sz="2200" dirty="0">
                <a:latin typeface="+mn-lt"/>
                <a:cs typeface="+mn-cs"/>
              </a:rPr>
              <a:t> </a:t>
            </a:r>
            <a:r>
              <a:rPr lang="sl-SI" sz="2200" dirty="0" err="1">
                <a:latin typeface="+mn-lt"/>
                <a:cs typeface="+mn-cs"/>
              </a:rPr>
              <a:t>book</a:t>
            </a:r>
            <a:r>
              <a:rPr lang="sl-SI" sz="2200" dirty="0">
                <a:latin typeface="+mn-lt"/>
                <a:cs typeface="+mn-cs"/>
              </a:rPr>
              <a:t> </a:t>
            </a:r>
            <a:r>
              <a:rPr lang="sl-SI" sz="2200" dirty="0" err="1">
                <a:latin typeface="+mn-lt"/>
                <a:cs typeface="+mn-cs"/>
              </a:rPr>
              <a:t>of</a:t>
            </a:r>
            <a:r>
              <a:rPr lang="sl-SI" sz="2200" dirty="0">
                <a:latin typeface="+mn-lt"/>
                <a:cs typeface="+mn-cs"/>
              </a:rPr>
              <a:t> </a:t>
            </a:r>
            <a:r>
              <a:rPr lang="sl-SI" sz="2200" dirty="0" err="1">
                <a:latin typeface="+mn-lt"/>
                <a:cs typeface="+mn-cs"/>
              </a:rPr>
              <a:t>drawing</a:t>
            </a:r>
            <a:r>
              <a:rPr lang="sl-SI" sz="2200" dirty="0">
                <a:latin typeface="+mn-lt"/>
                <a:cs typeface="+mn-cs"/>
              </a:rPr>
              <a:t> </a:t>
            </a:r>
            <a:r>
              <a:rPr lang="sl-SI" sz="2200" dirty="0" err="1">
                <a:latin typeface="+mn-lt"/>
                <a:cs typeface="+mn-cs"/>
              </a:rPr>
              <a:t>techniquies</a:t>
            </a:r>
            <a:endParaRPr lang="sl-SI" sz="22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2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2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2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200" dirty="0">
              <a:latin typeface="+mn-lt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749CC-895C-4E18-9A1B-7B3EDDC062FB}" type="slidenum">
              <a:rPr lang="sl-SI" smtClean="0"/>
              <a:pPr>
                <a:defRPr/>
              </a:pPr>
              <a:t>29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676275"/>
          </a:xfrm>
        </p:spPr>
        <p:txBody>
          <a:bodyPr/>
          <a:lstStyle/>
          <a:p>
            <a:pPr eaLnBrk="1" hangingPunct="1"/>
            <a:r>
              <a:rPr lang="sl-SI" sz="2400" smtClean="0"/>
              <a:t>Prostoročna črta: je tista, ki jo narišemo s prosto roko.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276475"/>
            <a:ext cx="27574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prozorna roka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565400"/>
            <a:ext cx="27527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ročno 10"/>
          <p:cNvSpPr/>
          <p:nvPr/>
        </p:nvSpPr>
        <p:spPr>
          <a:xfrm>
            <a:off x="1058863" y="4092575"/>
            <a:ext cx="6146800" cy="2179638"/>
          </a:xfrm>
          <a:custGeom>
            <a:avLst/>
            <a:gdLst>
              <a:gd name="connsiteX0" fmla="*/ 0 w 6146800"/>
              <a:gd name="connsiteY0" fmla="*/ 0 h 2179561"/>
              <a:gd name="connsiteX1" fmla="*/ 914400 w 6146800"/>
              <a:gd name="connsiteY1" fmla="*/ 1059542 h 2179561"/>
              <a:gd name="connsiteX2" fmla="*/ 2017486 w 6146800"/>
              <a:gd name="connsiteY2" fmla="*/ 464457 h 2179561"/>
              <a:gd name="connsiteX3" fmla="*/ 3193143 w 6146800"/>
              <a:gd name="connsiteY3" fmla="*/ 2061028 h 2179561"/>
              <a:gd name="connsiteX4" fmla="*/ 5689600 w 6146800"/>
              <a:gd name="connsiteY4" fmla="*/ 1175657 h 2179561"/>
              <a:gd name="connsiteX5" fmla="*/ 5936343 w 6146800"/>
              <a:gd name="connsiteY5" fmla="*/ 1103085 h 217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6800" h="2179561">
                <a:moveTo>
                  <a:pt x="0" y="0"/>
                </a:moveTo>
                <a:cubicBezTo>
                  <a:pt x="289076" y="491066"/>
                  <a:pt x="578152" y="982133"/>
                  <a:pt x="914400" y="1059542"/>
                </a:cubicBezTo>
                <a:cubicBezTo>
                  <a:pt x="1250648" y="1136952"/>
                  <a:pt x="1637695" y="297543"/>
                  <a:pt x="2017486" y="464457"/>
                </a:cubicBezTo>
                <a:cubicBezTo>
                  <a:pt x="2397277" y="631371"/>
                  <a:pt x="2581124" y="1942495"/>
                  <a:pt x="3193143" y="2061028"/>
                </a:cubicBezTo>
                <a:cubicBezTo>
                  <a:pt x="3805162" y="2179561"/>
                  <a:pt x="5232400" y="1335314"/>
                  <a:pt x="5689600" y="1175657"/>
                </a:cubicBezTo>
                <a:cubicBezTo>
                  <a:pt x="6146800" y="1016000"/>
                  <a:pt x="6041571" y="1059542"/>
                  <a:pt x="5936343" y="110308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Ograda vsebine 2"/>
          <p:cNvSpPr txBox="1">
            <a:spLocks/>
          </p:cNvSpPr>
          <p:nvPr/>
        </p:nvSpPr>
        <p:spPr bwMode="auto">
          <a:xfrm>
            <a:off x="2771775" y="476250"/>
            <a:ext cx="469106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3600" dirty="0">
                <a:latin typeface="+mn-lt"/>
                <a:cs typeface="+mn-cs"/>
              </a:rPr>
              <a:t>RISANJE ČRT</a:t>
            </a:r>
          </a:p>
        </p:txBody>
      </p:sp>
      <p:sp>
        <p:nvSpPr>
          <p:cNvPr id="14" name="Ograda številke diapoz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6C496-9922-456B-A0C4-17EC81663B18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59259E-6 C 0.02258 0.05231 0.04515 0.10486 0.06251 0.13102 C 0.07987 0.15718 0.08994 0.15764 0.10365 0.15718 C 0.11737 0.15671 0.13178 0.14074 0.14462 0.12847 C 0.15747 0.1162 0.16841 0.09329 0.18039 0.08333 C 0.19237 0.07338 0.204 0.06389 0.21615 0.06898 C 0.2283 0.07407 0.2415 0.08657 0.25365 0.11435 C 0.2658 0.14213 0.27396 0.20347 0.28942 0.23565 C 0.30487 0.26782 0.32431 0.29722 0.34653 0.30718 C 0.36876 0.31713 0.3908 0.30833 0.42327 0.29514 C 0.45574 0.28194 0.50817 0.24838 0.54115 0.22847 C 0.57414 0.20856 0.6014 0.1868 0.62153 0.17616 C 0.64167 0.16551 0.65452 0.1662 0.66251 0.16435 " pathEditMode="relative" ptsTypes="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grada vsebine 2"/>
          <p:cNvSpPr>
            <a:spLocks noGrp="1"/>
          </p:cNvSpPr>
          <p:nvPr>
            <p:ph idx="1"/>
          </p:nvPr>
        </p:nvSpPr>
        <p:spPr>
          <a:xfrm>
            <a:off x="395288" y="333375"/>
            <a:ext cx="8220075" cy="892175"/>
          </a:xfrm>
        </p:spPr>
        <p:txBody>
          <a:bodyPr/>
          <a:lstStyle/>
          <a:p>
            <a:pPr eaLnBrk="1" hangingPunct="1"/>
            <a:r>
              <a:rPr lang="sl-SI" sz="2400" smtClean="0"/>
              <a:t>Črta narisana s pomočjo pripomočka: je tista, ki jo narišemo ob ravnilu, s šestilom in drugimi pripomočki.</a:t>
            </a:r>
          </a:p>
        </p:txBody>
      </p:sp>
      <p:pic>
        <p:nvPicPr>
          <p:cNvPr id="35842" name="Picture 2" descr="http://www.gadgetoz.com/wp-content/uploads/2010/08/constrained_ball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628775"/>
            <a:ext cx="3673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izismile.com/img/img3/20100831/640/how_to_draw_640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221163"/>
            <a:ext cx="3262312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557338"/>
            <a:ext cx="39528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http://static.howstuffworks.com/gif/e_arts_howtodra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581525"/>
            <a:ext cx="14763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http://www.fromoldbooks.org/Scranton-OrnamentalDesign-VolI/tn/011-drawing-a-circle-with-the-compasses-q75-447x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4797425"/>
            <a:ext cx="1439862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5D39E-556C-4EB8-9AB7-4187D2F17DCC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/>
          <p:cNvSpPr txBox="1">
            <a:spLocks/>
          </p:cNvSpPr>
          <p:nvPr/>
        </p:nvSpPr>
        <p:spPr bwMode="auto">
          <a:xfrm>
            <a:off x="468313" y="333375"/>
            <a:ext cx="8218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3600" dirty="0">
                <a:latin typeface="+mn-lt"/>
                <a:cs typeface="+mn-cs"/>
              </a:rPr>
              <a:t>OBLIKA ČRTE</a:t>
            </a:r>
          </a:p>
        </p:txBody>
      </p:sp>
      <p:sp>
        <p:nvSpPr>
          <p:cNvPr id="5" name="Ograda vsebine 2"/>
          <p:cNvSpPr txBox="1">
            <a:spLocks/>
          </p:cNvSpPr>
          <p:nvPr/>
        </p:nvSpPr>
        <p:spPr bwMode="auto">
          <a:xfrm>
            <a:off x="395288" y="1052513"/>
            <a:ext cx="2447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2400" dirty="0">
                <a:latin typeface="+mn-lt"/>
                <a:cs typeface="+mn-cs"/>
              </a:rPr>
              <a:t>DOLŽINA</a:t>
            </a:r>
          </a:p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2400" dirty="0">
                <a:latin typeface="+mn-lt"/>
                <a:cs typeface="+mn-cs"/>
              </a:rPr>
              <a:t>kratka  ali dolga</a:t>
            </a:r>
          </a:p>
        </p:txBody>
      </p:sp>
      <p:cxnSp>
        <p:nvCxnSpPr>
          <p:cNvPr id="7" name="Raven konektor 6"/>
          <p:cNvCxnSpPr/>
          <p:nvPr/>
        </p:nvCxnSpPr>
        <p:spPr>
          <a:xfrm>
            <a:off x="1258888" y="2205038"/>
            <a:ext cx="936625" cy="576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en konektor 7"/>
          <p:cNvCxnSpPr/>
          <p:nvPr/>
        </p:nvCxnSpPr>
        <p:spPr>
          <a:xfrm>
            <a:off x="827088" y="2492375"/>
            <a:ext cx="2520950" cy="1657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 rot="5400000">
            <a:off x="683418" y="3501232"/>
            <a:ext cx="5762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en konektor 13"/>
          <p:cNvCxnSpPr/>
          <p:nvPr/>
        </p:nvCxnSpPr>
        <p:spPr>
          <a:xfrm rot="5400000">
            <a:off x="-217487" y="4689475"/>
            <a:ext cx="2952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grada vsebine 2"/>
          <p:cNvSpPr txBox="1">
            <a:spLocks/>
          </p:cNvSpPr>
          <p:nvPr/>
        </p:nvSpPr>
        <p:spPr bwMode="auto">
          <a:xfrm>
            <a:off x="3348038" y="1052513"/>
            <a:ext cx="25923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DEBELINA</a:t>
            </a:r>
          </a:p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ozka ali široka</a:t>
            </a:r>
          </a:p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(tanka ali debela)</a:t>
            </a:r>
          </a:p>
        </p:txBody>
      </p:sp>
      <p:cxnSp>
        <p:nvCxnSpPr>
          <p:cNvPr id="19" name="Raven konektor 18"/>
          <p:cNvCxnSpPr/>
          <p:nvPr/>
        </p:nvCxnSpPr>
        <p:spPr>
          <a:xfrm>
            <a:off x="4284663" y="2636838"/>
            <a:ext cx="1366837" cy="863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en konektor 19"/>
          <p:cNvCxnSpPr/>
          <p:nvPr/>
        </p:nvCxnSpPr>
        <p:spPr>
          <a:xfrm>
            <a:off x="4140200" y="3213100"/>
            <a:ext cx="1368425" cy="86360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ven konektor 20"/>
          <p:cNvCxnSpPr/>
          <p:nvPr/>
        </p:nvCxnSpPr>
        <p:spPr>
          <a:xfrm>
            <a:off x="4140200" y="3933825"/>
            <a:ext cx="1368425" cy="86360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ven konektor 21"/>
          <p:cNvCxnSpPr/>
          <p:nvPr/>
        </p:nvCxnSpPr>
        <p:spPr>
          <a:xfrm>
            <a:off x="4211638" y="4652963"/>
            <a:ext cx="1368425" cy="863600"/>
          </a:xfrm>
          <a:prstGeom prst="line">
            <a:avLst/>
          </a:prstGeom>
          <a:ln w="1016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aven konektor 22"/>
          <p:cNvCxnSpPr/>
          <p:nvPr/>
        </p:nvCxnSpPr>
        <p:spPr>
          <a:xfrm>
            <a:off x="4140200" y="5589588"/>
            <a:ext cx="1368425" cy="863600"/>
          </a:xfrm>
          <a:prstGeom prst="line">
            <a:avLst/>
          </a:prstGeom>
          <a:ln w="203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grada vsebine 2"/>
          <p:cNvSpPr txBox="1">
            <a:spLocks/>
          </p:cNvSpPr>
          <p:nvPr/>
        </p:nvSpPr>
        <p:spPr bwMode="auto">
          <a:xfrm>
            <a:off x="5867400" y="1125538"/>
            <a:ext cx="30972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RAVNOST</a:t>
            </a:r>
          </a:p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ravna ali vijugasta</a:t>
            </a:r>
          </a:p>
        </p:txBody>
      </p:sp>
      <p:cxnSp>
        <p:nvCxnSpPr>
          <p:cNvPr id="25" name="Raven konektor 24"/>
          <p:cNvCxnSpPr/>
          <p:nvPr/>
        </p:nvCxnSpPr>
        <p:spPr>
          <a:xfrm>
            <a:off x="6948488" y="2205038"/>
            <a:ext cx="1368425" cy="863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aven konektor 25"/>
          <p:cNvCxnSpPr/>
          <p:nvPr/>
        </p:nvCxnSpPr>
        <p:spPr>
          <a:xfrm rot="5400000">
            <a:off x="6011862" y="3500438"/>
            <a:ext cx="1800225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aven konektor 27"/>
          <p:cNvCxnSpPr/>
          <p:nvPr/>
        </p:nvCxnSpPr>
        <p:spPr>
          <a:xfrm>
            <a:off x="7524750" y="3357563"/>
            <a:ext cx="863600" cy="71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rostoročno 30"/>
          <p:cNvSpPr/>
          <p:nvPr/>
        </p:nvSpPr>
        <p:spPr>
          <a:xfrm>
            <a:off x="6691313" y="3689350"/>
            <a:ext cx="2230437" cy="1477963"/>
          </a:xfrm>
          <a:custGeom>
            <a:avLst/>
            <a:gdLst>
              <a:gd name="connsiteX0" fmla="*/ 0 w 2230361"/>
              <a:gd name="connsiteY0" fmla="*/ 1478039 h 1478039"/>
              <a:gd name="connsiteX1" fmla="*/ 493485 w 2230361"/>
              <a:gd name="connsiteY1" fmla="*/ 737810 h 1478039"/>
              <a:gd name="connsiteX2" fmla="*/ 943428 w 2230361"/>
              <a:gd name="connsiteY2" fmla="*/ 1245810 h 1478039"/>
              <a:gd name="connsiteX3" fmla="*/ 1204685 w 2230361"/>
              <a:gd name="connsiteY3" fmla="*/ 142724 h 1478039"/>
              <a:gd name="connsiteX4" fmla="*/ 1770743 w 2230361"/>
              <a:gd name="connsiteY4" fmla="*/ 389467 h 1478039"/>
              <a:gd name="connsiteX5" fmla="*/ 2162628 w 2230361"/>
              <a:gd name="connsiteY5" fmla="*/ 84667 h 1478039"/>
              <a:gd name="connsiteX6" fmla="*/ 2177143 w 2230361"/>
              <a:gd name="connsiteY6" fmla="*/ 55639 h 14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0361" h="1478039">
                <a:moveTo>
                  <a:pt x="0" y="1478039"/>
                </a:moveTo>
                <a:cubicBezTo>
                  <a:pt x="168123" y="1127277"/>
                  <a:pt x="336247" y="776515"/>
                  <a:pt x="493485" y="737810"/>
                </a:cubicBezTo>
                <a:cubicBezTo>
                  <a:pt x="650723" y="699105"/>
                  <a:pt x="824895" y="1344991"/>
                  <a:pt x="943428" y="1245810"/>
                </a:cubicBezTo>
                <a:cubicBezTo>
                  <a:pt x="1061961" y="1146629"/>
                  <a:pt x="1066799" y="285448"/>
                  <a:pt x="1204685" y="142724"/>
                </a:cubicBezTo>
                <a:cubicBezTo>
                  <a:pt x="1342571" y="0"/>
                  <a:pt x="1611086" y="399143"/>
                  <a:pt x="1770743" y="389467"/>
                </a:cubicBezTo>
                <a:cubicBezTo>
                  <a:pt x="1930400" y="379791"/>
                  <a:pt x="2094895" y="140305"/>
                  <a:pt x="2162628" y="84667"/>
                </a:cubicBezTo>
                <a:cubicBezTo>
                  <a:pt x="2230361" y="29029"/>
                  <a:pt x="2203752" y="42334"/>
                  <a:pt x="2177143" y="5563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2" name="Prostoročno 31"/>
          <p:cNvSpPr/>
          <p:nvPr/>
        </p:nvSpPr>
        <p:spPr>
          <a:xfrm>
            <a:off x="6894513" y="5094288"/>
            <a:ext cx="2152650" cy="1568450"/>
          </a:xfrm>
          <a:custGeom>
            <a:avLst/>
            <a:gdLst>
              <a:gd name="connsiteX0" fmla="*/ 304800 w 2152952"/>
              <a:gd name="connsiteY0" fmla="*/ 0 h 1567543"/>
              <a:gd name="connsiteX1" fmla="*/ 1161143 w 2152952"/>
              <a:gd name="connsiteY1" fmla="*/ 304800 h 1567543"/>
              <a:gd name="connsiteX2" fmla="*/ 580571 w 2152952"/>
              <a:gd name="connsiteY2" fmla="*/ 725715 h 1567543"/>
              <a:gd name="connsiteX3" fmla="*/ 1785257 w 2152952"/>
              <a:gd name="connsiteY3" fmla="*/ 522515 h 1567543"/>
              <a:gd name="connsiteX4" fmla="*/ 1901371 w 2152952"/>
              <a:gd name="connsiteY4" fmla="*/ 1190172 h 1567543"/>
              <a:gd name="connsiteX5" fmla="*/ 275771 w 2152952"/>
              <a:gd name="connsiteY5" fmla="*/ 986972 h 1567543"/>
              <a:gd name="connsiteX6" fmla="*/ 246743 w 2152952"/>
              <a:gd name="connsiteY6" fmla="*/ 1422400 h 1567543"/>
              <a:gd name="connsiteX7" fmla="*/ 1059543 w 2152952"/>
              <a:gd name="connsiteY7" fmla="*/ 1451429 h 1567543"/>
              <a:gd name="connsiteX8" fmla="*/ 1872343 w 2152952"/>
              <a:gd name="connsiteY8" fmla="*/ 1567543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2952" h="1567543">
                <a:moveTo>
                  <a:pt x="304800" y="0"/>
                </a:moveTo>
                <a:cubicBezTo>
                  <a:pt x="709990" y="91924"/>
                  <a:pt x="1115181" y="183848"/>
                  <a:pt x="1161143" y="304800"/>
                </a:cubicBezTo>
                <a:cubicBezTo>
                  <a:pt x="1207105" y="425753"/>
                  <a:pt x="476552" y="689429"/>
                  <a:pt x="580571" y="725715"/>
                </a:cubicBezTo>
                <a:cubicBezTo>
                  <a:pt x="684590" y="762001"/>
                  <a:pt x="1565124" y="445106"/>
                  <a:pt x="1785257" y="522515"/>
                </a:cubicBezTo>
                <a:cubicBezTo>
                  <a:pt x="2005390" y="599924"/>
                  <a:pt x="2152952" y="1112763"/>
                  <a:pt x="1901371" y="1190172"/>
                </a:cubicBezTo>
                <a:cubicBezTo>
                  <a:pt x="1649790" y="1267581"/>
                  <a:pt x="551542" y="948267"/>
                  <a:pt x="275771" y="986972"/>
                </a:cubicBezTo>
                <a:cubicBezTo>
                  <a:pt x="0" y="1025677"/>
                  <a:pt x="116114" y="1344991"/>
                  <a:pt x="246743" y="1422400"/>
                </a:cubicBezTo>
                <a:cubicBezTo>
                  <a:pt x="377372" y="1499810"/>
                  <a:pt x="788610" y="1427239"/>
                  <a:pt x="1059543" y="1451429"/>
                </a:cubicBezTo>
                <a:cubicBezTo>
                  <a:pt x="1330476" y="1475619"/>
                  <a:pt x="1601409" y="1521581"/>
                  <a:pt x="1872343" y="156754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7" grpId="0" build="p"/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/>
          <p:cNvSpPr txBox="1">
            <a:spLocks/>
          </p:cNvSpPr>
          <p:nvPr/>
        </p:nvSpPr>
        <p:spPr bwMode="auto">
          <a:xfrm>
            <a:off x="468313" y="333375"/>
            <a:ext cx="8218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3600" dirty="0">
                <a:latin typeface="+mn-lt"/>
                <a:cs typeface="+mn-cs"/>
              </a:rPr>
              <a:t>SMER ČRTE</a:t>
            </a:r>
          </a:p>
        </p:txBody>
      </p:sp>
      <p:sp>
        <p:nvSpPr>
          <p:cNvPr id="5" name="Ograda vsebine 2"/>
          <p:cNvSpPr txBox="1">
            <a:spLocks/>
          </p:cNvSpPr>
          <p:nvPr/>
        </p:nvSpPr>
        <p:spPr bwMode="auto">
          <a:xfrm>
            <a:off x="395288" y="1052513"/>
            <a:ext cx="2447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2400" dirty="0">
                <a:latin typeface="+mn-lt"/>
                <a:cs typeface="+mn-cs"/>
              </a:rPr>
              <a:t>vodoravna</a:t>
            </a:r>
          </a:p>
        </p:txBody>
      </p:sp>
      <p:sp>
        <p:nvSpPr>
          <p:cNvPr id="6" name="Ograda vsebine 2"/>
          <p:cNvSpPr txBox="1">
            <a:spLocks/>
          </p:cNvSpPr>
          <p:nvPr/>
        </p:nvSpPr>
        <p:spPr bwMode="auto">
          <a:xfrm>
            <a:off x="3563938" y="1052513"/>
            <a:ext cx="20875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2400" dirty="0">
                <a:latin typeface="+mn-lt"/>
                <a:cs typeface="+mn-cs"/>
              </a:rPr>
              <a:t>navpična</a:t>
            </a:r>
          </a:p>
        </p:txBody>
      </p:sp>
      <p:sp>
        <p:nvSpPr>
          <p:cNvPr id="7" name="Ograda vsebine 2"/>
          <p:cNvSpPr txBox="1">
            <a:spLocks/>
          </p:cNvSpPr>
          <p:nvPr/>
        </p:nvSpPr>
        <p:spPr bwMode="auto">
          <a:xfrm>
            <a:off x="6227763" y="1052513"/>
            <a:ext cx="2447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2400" dirty="0">
                <a:latin typeface="+mn-lt"/>
                <a:cs typeface="+mn-cs"/>
              </a:rPr>
              <a:t>poševna</a:t>
            </a:r>
          </a:p>
        </p:txBody>
      </p:sp>
      <p:cxnSp>
        <p:nvCxnSpPr>
          <p:cNvPr id="9" name="Raven konektor 8"/>
          <p:cNvCxnSpPr/>
          <p:nvPr/>
        </p:nvCxnSpPr>
        <p:spPr>
          <a:xfrm>
            <a:off x="684213" y="2492375"/>
            <a:ext cx="15843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en konektor 9"/>
          <p:cNvCxnSpPr/>
          <p:nvPr/>
        </p:nvCxnSpPr>
        <p:spPr>
          <a:xfrm>
            <a:off x="395288" y="3213100"/>
            <a:ext cx="2447925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>
            <a:off x="1042988" y="3933825"/>
            <a:ext cx="865187" cy="0"/>
          </a:xfrm>
          <a:prstGeom prst="line">
            <a:avLst/>
          </a:prstGeom>
          <a:ln w="203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en konektor 13"/>
          <p:cNvCxnSpPr/>
          <p:nvPr/>
        </p:nvCxnSpPr>
        <p:spPr>
          <a:xfrm rot="5400000">
            <a:off x="1800225" y="4184650"/>
            <a:ext cx="4248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en konektor 15"/>
          <p:cNvCxnSpPr/>
          <p:nvPr/>
        </p:nvCxnSpPr>
        <p:spPr>
          <a:xfrm rot="5400000">
            <a:off x="3492500" y="3644900"/>
            <a:ext cx="2159000" cy="0"/>
          </a:xfrm>
          <a:prstGeom prst="line">
            <a:avLst/>
          </a:prstGeom>
          <a:ln w="203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ven konektor 17"/>
          <p:cNvCxnSpPr/>
          <p:nvPr/>
        </p:nvCxnSpPr>
        <p:spPr>
          <a:xfrm rot="5400000">
            <a:off x="3204369" y="3717132"/>
            <a:ext cx="3887787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en konektor 19"/>
          <p:cNvCxnSpPr/>
          <p:nvPr/>
        </p:nvCxnSpPr>
        <p:spPr>
          <a:xfrm>
            <a:off x="6696075" y="2420938"/>
            <a:ext cx="1260475" cy="792162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ven konektor 21"/>
          <p:cNvCxnSpPr/>
          <p:nvPr/>
        </p:nvCxnSpPr>
        <p:spPr>
          <a:xfrm flipV="1">
            <a:off x="6443663" y="3573463"/>
            <a:ext cx="2016125" cy="1871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aven konektor 23"/>
          <p:cNvCxnSpPr/>
          <p:nvPr/>
        </p:nvCxnSpPr>
        <p:spPr>
          <a:xfrm rot="16200000" flipH="1">
            <a:off x="7523956" y="5301457"/>
            <a:ext cx="1152525" cy="576262"/>
          </a:xfrm>
          <a:prstGeom prst="line">
            <a:avLst/>
          </a:prstGeom>
          <a:ln w="203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grada številke diapoz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1B15A-E7C8-4B0D-A25E-C7E969CA8424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/>
          <p:cNvSpPr txBox="1">
            <a:spLocks/>
          </p:cNvSpPr>
          <p:nvPr/>
        </p:nvSpPr>
        <p:spPr bwMode="auto">
          <a:xfrm>
            <a:off x="468313" y="333375"/>
            <a:ext cx="7991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3600" dirty="0">
                <a:latin typeface="+mn-lt"/>
                <a:cs typeface="+mn-cs"/>
              </a:rPr>
              <a:t>TVOJA </a:t>
            </a:r>
            <a:r>
              <a:rPr lang="sl-SI" sz="3600" dirty="0" smtClean="0">
                <a:latin typeface="+mn-lt"/>
                <a:cs typeface="+mn-cs"/>
              </a:rPr>
              <a:t>PRVA NALOGA</a:t>
            </a:r>
            <a:endParaRPr lang="sl-SI" sz="3600" dirty="0">
              <a:latin typeface="+mn-lt"/>
              <a:cs typeface="+mn-cs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221163"/>
            <a:ext cx="70977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grada vsebine 2"/>
          <p:cNvSpPr txBox="1">
            <a:spLocks/>
          </p:cNvSpPr>
          <p:nvPr/>
        </p:nvSpPr>
        <p:spPr bwMode="auto">
          <a:xfrm>
            <a:off x="611188" y="1052513"/>
            <a:ext cx="8137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000" dirty="0">
                <a:latin typeface="+mn-lt"/>
                <a:cs typeface="+mn-cs"/>
              </a:rPr>
              <a:t>Nariši nekaj črt v različnih legah. 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773238"/>
            <a:ext cx="64865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grada vsebine 2"/>
          <p:cNvSpPr txBox="1">
            <a:spLocks/>
          </p:cNvSpPr>
          <p:nvPr/>
        </p:nvSpPr>
        <p:spPr bwMode="auto">
          <a:xfrm>
            <a:off x="684213" y="3213100"/>
            <a:ext cx="81359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000" dirty="0">
                <a:latin typeface="+mn-lt"/>
                <a:cs typeface="+mn-cs"/>
              </a:rPr>
              <a:t>Riši črte tako, da so čedalje gostejše. Na ta način ploskev  naredimo temnejšo..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sp>
        <p:nvSpPr>
          <p:cNvPr id="13" name="Ograda številke diapoz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1877E-121D-4DB7-926E-4FFDF8272FDF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/>
          <p:cNvSpPr txBox="1">
            <a:spLocks/>
          </p:cNvSpPr>
          <p:nvPr/>
        </p:nvSpPr>
        <p:spPr bwMode="auto">
          <a:xfrm>
            <a:off x="611188" y="549275"/>
            <a:ext cx="81375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000" dirty="0">
                <a:latin typeface="+mn-lt"/>
                <a:cs typeface="+mn-cs"/>
              </a:rPr>
              <a:t>Nariši črte različnih debelin.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268413"/>
            <a:ext cx="4886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grada vsebine 2"/>
          <p:cNvSpPr txBox="1">
            <a:spLocks/>
          </p:cNvSpPr>
          <p:nvPr/>
        </p:nvSpPr>
        <p:spPr bwMode="auto">
          <a:xfrm>
            <a:off x="611188" y="3284538"/>
            <a:ext cx="8137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000" dirty="0">
                <a:latin typeface="+mn-lt"/>
                <a:cs typeface="+mn-cs"/>
              </a:rPr>
              <a:t>Nariši ravne in krive črte različnih debelin.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292600"/>
            <a:ext cx="81248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0BB3F-9B2E-43E2-AF49-6C8F14CC5F7D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84313"/>
            <a:ext cx="52482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grada vsebine 2"/>
          <p:cNvSpPr txBox="1">
            <a:spLocks/>
          </p:cNvSpPr>
          <p:nvPr/>
        </p:nvSpPr>
        <p:spPr bwMode="auto">
          <a:xfrm>
            <a:off x="611188" y="549275"/>
            <a:ext cx="81375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000" dirty="0">
                <a:latin typeface="+mn-lt"/>
                <a:cs typeface="+mn-cs"/>
              </a:rPr>
              <a:t>Nariši črno polje in ga “okrasi” z radirko.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sp>
        <p:nvSpPr>
          <p:cNvPr id="7" name="Ograda vsebine 2"/>
          <p:cNvSpPr txBox="1">
            <a:spLocks/>
          </p:cNvSpPr>
          <p:nvPr/>
        </p:nvSpPr>
        <p:spPr>
          <a:xfrm>
            <a:off x="468313" y="3429000"/>
            <a:ext cx="8218487" cy="1871663"/>
          </a:xfrm>
          <a:prstGeom prst="rect">
            <a:avLst/>
          </a:prstGeom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000" dirty="0">
                <a:latin typeface="+mn-lt"/>
                <a:cs typeface="+mn-cs"/>
              </a:rPr>
              <a:t>Prostoročno in z ravnilom nariši po tri kratke in tri dolge črte v različnih legah (vodoravna, navpična, poševna).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sl-SI" sz="20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000" dirty="0">
                <a:latin typeface="+mn-lt"/>
                <a:cs typeface="+mn-cs"/>
              </a:rPr>
              <a:t>Nariši tri vijugaste in tri ravne različno debele črte. Za ravne uporabi pripomoček. To naj ne bo ravnilo.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5C26F-FE12-4BAC-8CE5-430414467A6E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429</TotalTime>
  <Words>527</Words>
  <Application>Microsoft Office PowerPoint</Application>
  <PresentationFormat>Diaprojekcija na zaslonu (4:3)</PresentationFormat>
  <Paragraphs>126</Paragraphs>
  <Slides>29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7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Vrh</vt:lpstr>
      <vt:lpstr>Risanje 1: ČRTa (linija) v likovnih delih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Risanje: svinčnik 1</dc:title>
  <dc:creator>Mladen Kopasic</dc:creator>
  <cp:lastModifiedBy>anab</cp:lastModifiedBy>
  <cp:revision>46</cp:revision>
  <dcterms:created xsi:type="dcterms:W3CDTF">2010-09-07T15:46:07Z</dcterms:created>
  <dcterms:modified xsi:type="dcterms:W3CDTF">2020-03-21T05:40:03Z</dcterms:modified>
</cp:coreProperties>
</file>