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8" r:id="rId1"/>
  </p:sldMasterIdLst>
  <p:sldIdLst>
    <p:sldId id="258" r:id="rId2"/>
    <p:sldId id="259" r:id="rId3"/>
    <p:sldId id="272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8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8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27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42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78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04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6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3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5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5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3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7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9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1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8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37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s://www.youtube.com/watch?v=Y_2NDmlBEwU" TargetMode="External"/><Relationship Id="rId7" Type="http://schemas.openxmlformats.org/officeDocument/2006/relationships/image" Target="../media/image7.jpg"/><Relationship Id="rId2" Type="http://schemas.openxmlformats.org/officeDocument/2006/relationships/hyperlink" Target="https://edpuzzle.com/media/5ac7caaa22c09c40ecee224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s://edpuzzle.com/media/5ac7c98522c09c40ecee17e1" TargetMode="External"/><Relationship Id="rId4" Type="http://schemas.openxmlformats.org/officeDocument/2006/relationships/hyperlink" Target="https://edpuzzle.com/media/5ac7cb0dc0d70540d829e84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si/url?sa=i&amp;rct=j&amp;q=&amp;esrc=s&amp;source=images&amp;cd=&amp;cad=rja&amp;uact=8&amp;ved=2ahUKEwjhio38sKXaAhWJNxQKHRa1AK4QjRx6BAgAEAU&amp;url=http://www.eram.k12.ny.us/education/components/scrapbook/default.php?sectiondetailid%3D63267&amp;psig=AOvVaw1TwqPKTG5FQ5dPeVA6dkp5&amp;ust=152309487387907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puzzle.com/media/5ac7be6f3127f740f8fd14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399FA8-3277-4C6B-B670-D06D42E7F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385608"/>
          </a:xfrm>
        </p:spPr>
        <p:txBody>
          <a:bodyPr>
            <a:normAutofit/>
          </a:bodyPr>
          <a:lstStyle/>
          <a:p>
            <a:r>
              <a:rPr lang="sl-SI" sz="6000" b="1" dirty="0">
                <a:solidFill>
                  <a:srgbClr val="E43CD4"/>
                </a:solidFill>
              </a:rPr>
              <a:t>RAZMNOŽEVANJE</a:t>
            </a:r>
            <a:r>
              <a:rPr lang="sl-SI" sz="3800" b="1" dirty="0"/>
              <a:t> </a:t>
            </a:r>
            <a:r>
              <a:rPr lang="sl-SI" sz="2200" b="1" dirty="0"/>
              <a:t>(UČB str. 138 – 139)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36D3844-5E24-4486-A274-F4DE7AA20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787" y="1838325"/>
            <a:ext cx="89154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Je pogoj za obstoj in razširjanje vrste.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Razmnoževanje je značilnost vseh živih organizmov. </a:t>
            </a:r>
          </a:p>
        </p:txBody>
      </p:sp>
    </p:spTree>
    <p:extLst>
      <p:ext uri="{BB962C8B-B14F-4D97-AF65-F5344CB8AC3E}">
        <p14:creationId xmlns:p14="http://schemas.microsoft.com/office/powerpoint/2010/main" val="5327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7A3CE2-0154-4DBD-8DD1-B56F3021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0" y="452718"/>
            <a:ext cx="10802939" cy="776007"/>
          </a:xfrm>
        </p:spPr>
        <p:txBody>
          <a:bodyPr>
            <a:normAutofit fontScale="90000"/>
          </a:bodyPr>
          <a:lstStyle/>
          <a:p>
            <a:r>
              <a:rPr lang="sl-SI" sz="5000" b="1" dirty="0">
                <a:solidFill>
                  <a:srgbClr val="E43CD4"/>
                </a:solidFill>
              </a:rPr>
              <a:t>a. NESPOLNO RAZMNOŽEVANJE </a:t>
            </a:r>
            <a:r>
              <a:rPr lang="sl-SI" sz="2400" b="1" dirty="0"/>
              <a:t>(UČB str. 138)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573680-58B1-4FA9-8272-A9293B925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767168"/>
            <a:ext cx="8946541" cy="4195481"/>
          </a:xfrm>
        </p:spPr>
        <p:txBody>
          <a:bodyPr>
            <a:normAutofit/>
          </a:bodyPr>
          <a:lstStyle/>
          <a:p>
            <a:r>
              <a:rPr lang="sl-SI" sz="2400" dirty="0"/>
              <a:t>Potomci se razvijejo neposredno iz enega odraslega osebka. </a:t>
            </a:r>
          </a:p>
          <a:p>
            <a:r>
              <a:rPr lang="sl-SI" sz="2400" dirty="0"/>
              <a:t>Novi osebek je po lastnostih enak staršem (</a:t>
            </a:r>
            <a:r>
              <a:rPr lang="sl-SI" sz="2400" dirty="0">
                <a:sym typeface="Wingdings" panose="05000000000000000000" pitchFamily="2" charset="2"/>
              </a:rPr>
              <a:t>gensko enaki potomci - kloni)</a:t>
            </a:r>
          </a:p>
          <a:p>
            <a:r>
              <a:rPr lang="sl-SI" sz="2400" dirty="0">
                <a:sym typeface="Wingdings" panose="05000000000000000000" pitchFamily="2" charset="2"/>
              </a:rPr>
              <a:t>Je lahko hiter proces, v kratkem času se namnoži veliko število osebkov.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7397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20171D-570B-4DA4-837E-A3A3E810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6007"/>
          </a:xfrm>
        </p:spPr>
        <p:txBody>
          <a:bodyPr>
            <a:noAutofit/>
          </a:bodyPr>
          <a:lstStyle/>
          <a:p>
            <a:r>
              <a:rPr lang="sl-SI" sz="3500" b="1" dirty="0">
                <a:solidFill>
                  <a:srgbClr val="E43CD4"/>
                </a:solidFill>
              </a:rPr>
              <a:t>1. Značilnosti: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69F9183-FED9-41F8-AC7C-8DDB6E740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2" y="1328738"/>
            <a:ext cx="4396338" cy="576262"/>
          </a:xfrm>
        </p:spPr>
        <p:txBody>
          <a:bodyPr/>
          <a:lstStyle/>
          <a:p>
            <a:r>
              <a:rPr lang="sl-SI" sz="3300" b="1" dirty="0">
                <a:solidFill>
                  <a:schemeClr val="accent6"/>
                </a:solidFill>
              </a:rPr>
              <a:t>PREDNOSTI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D26E77-4A3D-42F2-9C7D-702135CF4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890682"/>
          </a:xfrm>
        </p:spPr>
        <p:txBody>
          <a:bodyPr>
            <a:noAutofit/>
          </a:bodyPr>
          <a:lstStyle/>
          <a:p>
            <a:r>
              <a:rPr lang="sl-SI" sz="2200" dirty="0"/>
              <a:t>Poteka hitreje,</a:t>
            </a:r>
          </a:p>
          <a:p>
            <a:r>
              <a:rPr lang="sl-SI" sz="2200" dirty="0"/>
              <a:t>ni potrebno iskati partnerja, tekmovati zanj,</a:t>
            </a:r>
          </a:p>
          <a:p>
            <a:r>
              <a:rPr lang="sl-SI" sz="2200" dirty="0"/>
              <a:t>potomce ima lahko vsak odrasel osebek ne le samica,</a:t>
            </a:r>
          </a:p>
          <a:p>
            <a:r>
              <a:rPr lang="sl-SI" sz="2200" dirty="0"/>
              <a:t>uspešno je tako razmnoževanje kadar je treba naseliti neko novo okolje.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5AEF2B9-683A-4CA2-991B-9358754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4" y="1328738"/>
            <a:ext cx="4396339" cy="576262"/>
          </a:xfrm>
        </p:spPr>
        <p:txBody>
          <a:bodyPr/>
          <a:lstStyle/>
          <a:p>
            <a:r>
              <a:rPr lang="sl-SI" sz="3300" b="1" dirty="0">
                <a:solidFill>
                  <a:schemeClr val="accent6"/>
                </a:solidFill>
              </a:rPr>
              <a:t>SLABOSTI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86FB0C0A-ABFA-4F4F-8B15-0080F2DF0A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l-SI" sz="2200" dirty="0"/>
              <a:t>Vsi potomci so genetsko enaki kot starši,</a:t>
            </a:r>
          </a:p>
          <a:p>
            <a:r>
              <a:rPr lang="sl-SI" sz="2200" dirty="0"/>
              <a:t>ob večji neugodni spremembi v okolju se vsi odzovejo enako in lahko vsi propadejo.</a:t>
            </a:r>
          </a:p>
        </p:txBody>
      </p:sp>
    </p:spTree>
    <p:extLst>
      <p:ext uri="{BB962C8B-B14F-4D97-AF65-F5344CB8AC3E}">
        <p14:creationId xmlns:p14="http://schemas.microsoft.com/office/powerpoint/2010/main" val="72273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33DE90-4405-48E3-B39E-E0B63C38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0" y="384782"/>
            <a:ext cx="10188741" cy="991717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E43CD4"/>
                </a:solidFill>
              </a:rPr>
              <a:t>2. PRIMERI NESPOLNEGA RAZMNOŽEVANJA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86B738-E114-4E10-8A6F-FC06C40AD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16" y="2509006"/>
            <a:ext cx="5917759" cy="2475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Glede na način delitve ločimo:</a:t>
            </a:r>
          </a:p>
          <a:p>
            <a:r>
              <a:rPr lang="sl-SI" sz="2400" dirty="0"/>
              <a:t>preprosto delitev (</a:t>
            </a:r>
            <a:r>
              <a:rPr lang="sl-SI" sz="2400" dirty="0" err="1"/>
              <a:t>npr</a:t>
            </a:r>
            <a:r>
              <a:rPr lang="sl-SI" sz="2400" dirty="0"/>
              <a:t>: ameba),</a:t>
            </a:r>
          </a:p>
          <a:p>
            <a:r>
              <a:rPr lang="sl-SI" sz="2400" dirty="0"/>
              <a:t>prečno delitev (</a:t>
            </a:r>
            <a:r>
              <a:rPr lang="sl-SI" sz="2400" dirty="0" err="1"/>
              <a:t>npr</a:t>
            </a:r>
            <a:r>
              <a:rPr lang="sl-SI" sz="2400" dirty="0"/>
              <a:t>: </a:t>
            </a:r>
            <a:r>
              <a:rPr lang="sl-SI" sz="2400" dirty="0">
                <a:hlinkClick r:id="rId2"/>
              </a:rPr>
              <a:t>paramecij</a:t>
            </a:r>
            <a:r>
              <a:rPr lang="sl-SI" sz="2400" dirty="0"/>
              <a:t>),</a:t>
            </a:r>
          </a:p>
          <a:p>
            <a:r>
              <a:rPr lang="sl-SI" sz="2400" dirty="0"/>
              <a:t>vzdolžno delitev (</a:t>
            </a:r>
            <a:r>
              <a:rPr lang="sl-SI" sz="2400" dirty="0" err="1"/>
              <a:t>npr</a:t>
            </a:r>
            <a:r>
              <a:rPr lang="sl-SI" sz="2400" dirty="0"/>
              <a:t>: </a:t>
            </a:r>
            <a:r>
              <a:rPr lang="sl-SI" sz="2400" dirty="0">
                <a:hlinkClick r:id="rId3"/>
              </a:rPr>
              <a:t>evglena</a:t>
            </a:r>
            <a:r>
              <a:rPr lang="sl-SI" sz="2400" dirty="0"/>
              <a:t>).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DB4F316-917E-4B4E-ADC3-80333935C86F}"/>
              </a:ext>
            </a:extLst>
          </p:cNvPr>
          <p:cNvSpPr txBox="1"/>
          <p:nvPr/>
        </p:nvSpPr>
        <p:spPr>
          <a:xfrm>
            <a:off x="6572816" y="4097090"/>
            <a:ext cx="2605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dirty="0">
                <a:hlinkClick r:id="rId4"/>
              </a:rPr>
              <a:t>animacija</a:t>
            </a:r>
            <a:endParaRPr lang="sl-SI" sz="2200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1F3FE5D2-D798-4E2F-B800-BCF97B46C9A0}"/>
              </a:ext>
            </a:extLst>
          </p:cNvPr>
          <p:cNvSpPr txBox="1"/>
          <p:nvPr/>
        </p:nvSpPr>
        <p:spPr>
          <a:xfrm>
            <a:off x="6572816" y="3593860"/>
            <a:ext cx="2066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dirty="0">
                <a:hlinkClick r:id="rId5"/>
              </a:rPr>
              <a:t>animacija</a:t>
            </a:r>
            <a:endParaRPr lang="sl-SI" sz="2200" dirty="0"/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236C47D7-D870-45D4-9E0A-179EADA92A48}"/>
              </a:ext>
            </a:extLst>
          </p:cNvPr>
          <p:cNvSpPr txBox="1">
            <a:spLocks/>
          </p:cNvSpPr>
          <p:nvPr/>
        </p:nvSpPr>
        <p:spPr>
          <a:xfrm>
            <a:off x="478375" y="1737360"/>
            <a:ext cx="8915400" cy="771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sl-SI" sz="2400" dirty="0"/>
              <a:t>Enocelični organizmi  se razmnožujejo z </a:t>
            </a:r>
            <a:r>
              <a:rPr lang="sl-SI" sz="2400" i="1" u="sng" dirty="0"/>
              <a:t>delitvijo celice. </a:t>
            </a:r>
          </a:p>
        </p:txBody>
      </p:sp>
      <p:pic>
        <p:nvPicPr>
          <p:cNvPr id="7" name="Slika 6" descr="Slika, ki vsebuje besede voda, nebo, žival, plazilec&#10;&#10;Opis, ustvarjen z zelo visoko stopnjo zanesljivosti.">
            <a:extLst>
              <a:ext uri="{FF2B5EF4-FFF2-40B4-BE49-F238E27FC236}">
                <a16:creationId xmlns:a16="http://schemas.microsoft.com/office/drawing/2014/main" id="{98F1085F-D1EF-45B1-9516-B89CB8CBCD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9076" y="2509006"/>
            <a:ext cx="1450303" cy="981371"/>
          </a:xfrm>
          <a:prstGeom prst="rect">
            <a:avLst/>
          </a:prstGeom>
        </p:spPr>
      </p:pic>
      <p:pic>
        <p:nvPicPr>
          <p:cNvPr id="8" name="Slika 7" descr="Slika, ki vsebuje besede žival, drevo&#10;&#10;Opis, ustvarjen z visoko stopnjo zanesljivosti.">
            <a:extLst>
              <a:ext uri="{FF2B5EF4-FFF2-40B4-BE49-F238E27FC236}">
                <a16:creationId xmlns:a16="http://schemas.microsoft.com/office/drawing/2014/main" id="{4C7A7E12-5EE3-4D03-B5D4-DB6816B57B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9764" y="4062834"/>
            <a:ext cx="1080889" cy="1410303"/>
          </a:xfrm>
          <a:prstGeom prst="rect">
            <a:avLst/>
          </a:prstGeom>
        </p:spPr>
      </p:pic>
      <p:pic>
        <p:nvPicPr>
          <p:cNvPr id="9" name="Označba mesta vsebine 4" descr="Slika, ki vsebuje besede žival, črv, nevretenčar, nebo&#10;&#10;Opis, ustvarjen z zelo visoko stopnjo zanesljivosti.">
            <a:extLst>
              <a:ext uri="{FF2B5EF4-FFF2-40B4-BE49-F238E27FC236}">
                <a16:creationId xmlns:a16="http://schemas.microsoft.com/office/drawing/2014/main" id="{9C5DB44A-ECCB-44B2-B95E-9C29B9258F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9497" y="4830922"/>
            <a:ext cx="1555714" cy="134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8D3AA3-5591-47AE-AA62-AE703B5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700" y="331548"/>
            <a:ext cx="10122950" cy="811452"/>
          </a:xfrm>
        </p:spPr>
        <p:txBody>
          <a:bodyPr/>
          <a:lstStyle/>
          <a:p>
            <a:r>
              <a:rPr lang="sl-SI" sz="3300" b="1" dirty="0">
                <a:solidFill>
                  <a:srgbClr val="E43CD4"/>
                </a:solidFill>
              </a:rPr>
              <a:t>3. RAZMNOŽEVANJE Z BRSTENJEM</a:t>
            </a:r>
            <a:br>
              <a:rPr lang="sl-SI" sz="2800" b="1" u="sng" dirty="0"/>
            </a:br>
            <a:r>
              <a:rPr lang="sl-SI" sz="2800" b="1" dirty="0"/>
              <a:t>(npr. korale, trdoživi, spužve)</a:t>
            </a:r>
          </a:p>
        </p:txBody>
      </p:sp>
      <p:pic>
        <p:nvPicPr>
          <p:cNvPr id="4" name="Slika 3" descr="Povezana slika">
            <a:hlinkClick r:id="rId2" tgtFrame="&quot;_blank&quot;"/>
            <a:extLst>
              <a:ext uri="{FF2B5EF4-FFF2-40B4-BE49-F238E27FC236}">
                <a16:creationId xmlns:a16="http://schemas.microsoft.com/office/drawing/2014/main" id="{120F3648-CDD8-4EDE-A3EC-3E92FBDF7E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434" y="1611794"/>
            <a:ext cx="3684479" cy="4187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CC6D6F46-B2D9-4674-A6EE-73D11C67A240}"/>
              </a:ext>
            </a:extLst>
          </p:cNvPr>
          <p:cNvSpPr txBox="1"/>
          <p:nvPr/>
        </p:nvSpPr>
        <p:spPr>
          <a:xfrm>
            <a:off x="2093691" y="5240819"/>
            <a:ext cx="1589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200" dirty="0">
                <a:hlinkClick r:id="rId4"/>
              </a:rPr>
              <a:t>animacija</a:t>
            </a:r>
            <a:endParaRPr lang="sl-SI" sz="22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F7F7CE8-85A2-45E6-8935-221E8E953A8F}"/>
              </a:ext>
            </a:extLst>
          </p:cNvPr>
          <p:cNvSpPr txBox="1"/>
          <p:nvPr/>
        </p:nvSpPr>
        <p:spPr>
          <a:xfrm>
            <a:off x="4582633" y="6039293"/>
            <a:ext cx="2955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zeleni trdoživ</a:t>
            </a:r>
          </a:p>
        </p:txBody>
      </p:sp>
    </p:spTree>
    <p:extLst>
      <p:ext uri="{BB962C8B-B14F-4D97-AF65-F5344CB8AC3E}">
        <p14:creationId xmlns:p14="http://schemas.microsoft.com/office/powerpoint/2010/main" val="244229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Modro topl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2355</TotalTime>
  <Words>193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Naelektreno</vt:lpstr>
      <vt:lpstr>RAZMNOŽEVANJE (UČB str. 138 – 139)</vt:lpstr>
      <vt:lpstr>a. NESPOLNO RAZMNOŽEVANJE (UČB str. 138)</vt:lpstr>
      <vt:lpstr>1. Značilnosti:</vt:lpstr>
      <vt:lpstr>2. PRIMERI NESPOLNEGA RAZMNOŽEVANJA</vt:lpstr>
      <vt:lpstr>3. RAZMNOŽEVANJE Z BRSTENJEM (npr. korale, trdoživi, spužve)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Bojana Kuronja</dc:creator>
  <cp:lastModifiedBy>Tina Grapulin Bavcar</cp:lastModifiedBy>
  <cp:revision>36</cp:revision>
  <dcterms:created xsi:type="dcterms:W3CDTF">2018-04-06T16:49:57Z</dcterms:created>
  <dcterms:modified xsi:type="dcterms:W3CDTF">2020-05-21T07:36:14Z</dcterms:modified>
</cp:coreProperties>
</file>