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ABC5-9786-4F02-87D1-384CF755D6B0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D244-B497-425F-876B-A466EAAE920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260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ABC5-9786-4F02-87D1-384CF755D6B0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D244-B497-425F-876B-A466EAAE920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63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ABC5-9786-4F02-87D1-384CF755D6B0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D244-B497-425F-876B-A466EAAE920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222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ABC5-9786-4F02-87D1-384CF755D6B0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D244-B497-425F-876B-A466EAAE920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189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ABC5-9786-4F02-87D1-384CF755D6B0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D244-B497-425F-876B-A466EAAE920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443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ABC5-9786-4F02-87D1-384CF755D6B0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D244-B497-425F-876B-A466EAAE920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922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ABC5-9786-4F02-87D1-384CF755D6B0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D244-B497-425F-876B-A466EAAE920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576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ABC5-9786-4F02-87D1-384CF755D6B0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D244-B497-425F-876B-A466EAAE920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247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ABC5-9786-4F02-87D1-384CF755D6B0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D244-B497-425F-876B-A466EAAE920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27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ABC5-9786-4F02-87D1-384CF755D6B0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D244-B497-425F-876B-A466EAAE920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237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ABC5-9786-4F02-87D1-384CF755D6B0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D244-B497-425F-876B-A466EAAE920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319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FABC5-9786-4F02-87D1-384CF755D6B0}" type="datetimeFigureOut">
              <a:rPr lang="sl-SI" smtClean="0"/>
              <a:pPr/>
              <a:t>9. 05. 2020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CD244-B497-425F-876B-A466EAAE920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65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6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5" Type="http://schemas.microsoft.com/office/2007/relationships/hdphoto" Target="../media/hdphoto17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4.wdp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23.wdp"/><Relationship Id="rId3" Type="http://schemas.microsoft.com/office/2007/relationships/hdphoto" Target="../media/hdphoto18.wdp"/><Relationship Id="rId7" Type="http://schemas.microsoft.com/office/2007/relationships/hdphoto" Target="../media/hdphoto20.wdp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22.wdp"/><Relationship Id="rId5" Type="http://schemas.microsoft.com/office/2007/relationships/hdphoto" Target="../media/hdphoto19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2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28.wdp"/><Relationship Id="rId3" Type="http://schemas.microsoft.com/office/2007/relationships/hdphoto" Target="../media/hdphoto24.wdp"/><Relationship Id="rId7" Type="http://schemas.microsoft.com/office/2007/relationships/hdphoto" Target="../media/hdphoto25.wdp"/><Relationship Id="rId12" Type="http://schemas.openxmlformats.org/officeDocument/2006/relationships/image" Target="../media/image33.png"/><Relationship Id="rId2" Type="http://schemas.openxmlformats.org/officeDocument/2006/relationships/image" Target="../media/image27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microsoft.com/office/2007/relationships/hdphoto" Target="../media/hdphoto27.wdp"/><Relationship Id="rId5" Type="http://schemas.openxmlformats.org/officeDocument/2006/relationships/image" Target="../media/image29.png"/><Relationship Id="rId15" Type="http://schemas.microsoft.com/office/2007/relationships/hdphoto" Target="../media/hdphoto29.wdp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microsoft.com/office/2007/relationships/hdphoto" Target="../media/hdphoto26.wdp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0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3.wdp"/><Relationship Id="rId13" Type="http://schemas.openxmlformats.org/officeDocument/2006/relationships/image" Target="../media/image46.png"/><Relationship Id="rId18" Type="http://schemas.microsoft.com/office/2007/relationships/hdphoto" Target="../media/hdphoto38.wdp"/><Relationship Id="rId26" Type="http://schemas.microsoft.com/office/2007/relationships/hdphoto" Target="../media/hdphoto42.wdp"/><Relationship Id="rId3" Type="http://schemas.microsoft.com/office/2007/relationships/hdphoto" Target="../media/hdphoto31.wdp"/><Relationship Id="rId21" Type="http://schemas.openxmlformats.org/officeDocument/2006/relationships/image" Target="../media/image50.png"/><Relationship Id="rId34" Type="http://schemas.microsoft.com/office/2007/relationships/hdphoto" Target="../media/hdphoto46.wdp"/><Relationship Id="rId7" Type="http://schemas.openxmlformats.org/officeDocument/2006/relationships/image" Target="../media/image43.png"/><Relationship Id="rId12" Type="http://schemas.microsoft.com/office/2007/relationships/hdphoto" Target="../media/hdphoto35.wdp"/><Relationship Id="rId17" Type="http://schemas.openxmlformats.org/officeDocument/2006/relationships/image" Target="../media/image48.png"/><Relationship Id="rId25" Type="http://schemas.openxmlformats.org/officeDocument/2006/relationships/image" Target="../media/image52.png"/><Relationship Id="rId33" Type="http://schemas.openxmlformats.org/officeDocument/2006/relationships/image" Target="../media/image56.png"/><Relationship Id="rId2" Type="http://schemas.openxmlformats.org/officeDocument/2006/relationships/image" Target="../media/image40.png"/><Relationship Id="rId16" Type="http://schemas.microsoft.com/office/2007/relationships/hdphoto" Target="../media/hdphoto37.wdp"/><Relationship Id="rId20" Type="http://schemas.microsoft.com/office/2007/relationships/hdphoto" Target="../media/hdphoto39.wdp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2.wdp"/><Relationship Id="rId11" Type="http://schemas.openxmlformats.org/officeDocument/2006/relationships/image" Target="../media/image45.png"/><Relationship Id="rId24" Type="http://schemas.microsoft.com/office/2007/relationships/hdphoto" Target="../media/hdphoto41.wdp"/><Relationship Id="rId32" Type="http://schemas.microsoft.com/office/2007/relationships/hdphoto" Target="../media/hdphoto45.wdp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28" Type="http://schemas.microsoft.com/office/2007/relationships/hdphoto" Target="../media/hdphoto43.wdp"/><Relationship Id="rId10" Type="http://schemas.microsoft.com/office/2007/relationships/hdphoto" Target="../media/hdphoto34.wdp"/><Relationship Id="rId19" Type="http://schemas.openxmlformats.org/officeDocument/2006/relationships/image" Target="../media/image49.png"/><Relationship Id="rId31" Type="http://schemas.openxmlformats.org/officeDocument/2006/relationships/image" Target="../media/image5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14" Type="http://schemas.microsoft.com/office/2007/relationships/hdphoto" Target="../media/hdphoto36.wdp"/><Relationship Id="rId22" Type="http://schemas.microsoft.com/office/2007/relationships/hdphoto" Target="../media/hdphoto40.wdp"/><Relationship Id="rId27" Type="http://schemas.openxmlformats.org/officeDocument/2006/relationships/image" Target="../media/image53.png"/><Relationship Id="rId30" Type="http://schemas.microsoft.com/office/2007/relationships/hdphoto" Target="../media/hdphoto4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A7F7860B-73E3-4E5B-85B6-9376DD1916FC}"/>
              </a:ext>
            </a:extLst>
          </p:cNvPr>
          <p:cNvSpPr txBox="1">
            <a:spLocks/>
          </p:cNvSpPr>
          <p:nvPr/>
        </p:nvSpPr>
        <p:spPr>
          <a:xfrm>
            <a:off x="431873" y="568141"/>
            <a:ext cx="8718996" cy="5493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98513">
              <a:tabLst>
                <a:tab pos="7894638" algn="l"/>
              </a:tabLst>
            </a:pPr>
            <a:r>
              <a:rPr lang="sl-SI" sz="6400" b="1">
                <a:solidFill>
                  <a:schemeClr val="accent5">
                    <a:lumMod val="75000"/>
                  </a:schemeClr>
                </a:solidFill>
              </a:rPr>
              <a:t>POZDRAVLJEN, BISTROGLAVEC! </a:t>
            </a:r>
            <a:br>
              <a:rPr lang="sl-SI" sz="48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sl-SI" sz="4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l" defTabSz="798513">
              <a:tabLst>
                <a:tab pos="7894638" algn="l"/>
              </a:tabLst>
            </a:pPr>
            <a:r>
              <a:rPr lang="sl-SI" sz="4400" b="1" dirty="0">
                <a:solidFill>
                  <a:schemeClr val="accent5">
                    <a:lumMod val="75000"/>
                  </a:schemeClr>
                </a:solidFill>
              </a:rPr>
              <a:t>ZDAJ, KO ŽE STVAR DOBRO OBVLADAŠ, </a:t>
            </a:r>
          </a:p>
          <a:p>
            <a:pPr algn="l" defTabSz="798513">
              <a:tabLst>
                <a:tab pos="7894638" algn="l"/>
              </a:tabLst>
            </a:pPr>
            <a:r>
              <a:rPr lang="sl-SI" sz="4400" b="1" dirty="0">
                <a:solidFill>
                  <a:schemeClr val="accent5">
                    <a:lumMod val="75000"/>
                  </a:schemeClr>
                </a:solidFill>
              </a:rPr>
              <a:t>LAHKO GREMO NAPREJ.</a:t>
            </a:r>
            <a:br>
              <a:rPr lang="sl-SI" sz="36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sl-SI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l" defTabSz="798513">
              <a:tabLst>
                <a:tab pos="7894638" algn="l"/>
              </a:tabLst>
            </a:pPr>
            <a:endParaRPr lang="sl-SI" sz="3600" dirty="0"/>
          </a:p>
          <a:p>
            <a:pPr algn="l" defTabSz="798513">
              <a:tabLst>
                <a:tab pos="7894638" algn="l"/>
              </a:tabLst>
            </a:pPr>
            <a:endParaRPr lang="sl-SI" sz="3600" dirty="0"/>
          </a:p>
          <a:p>
            <a:pPr algn="l" defTabSz="798513">
              <a:tabLst>
                <a:tab pos="7894638" algn="l"/>
              </a:tabLst>
            </a:pPr>
            <a:br>
              <a:rPr lang="sl-SI" sz="3600" dirty="0"/>
            </a:br>
            <a:r>
              <a:rPr lang="sl-SI" sz="2900" dirty="0"/>
              <a:t>PA ZAČNIMO. PREBERI NALOGO (ČE NE GRE, PROSI </a:t>
            </a:r>
          </a:p>
          <a:p>
            <a:pPr algn="l" defTabSz="798513">
              <a:tabLst>
                <a:tab pos="7894638" algn="l"/>
              </a:tabLst>
            </a:pPr>
            <a:r>
              <a:rPr lang="sl-SI" sz="2900" dirty="0"/>
              <a:t>STARŠE, DA TI POMAGAJO). </a:t>
            </a:r>
          </a:p>
          <a:p>
            <a:pPr algn="l" defTabSz="798513">
              <a:tabLst>
                <a:tab pos="7894638" algn="l"/>
              </a:tabLst>
            </a:pPr>
            <a:endParaRPr lang="sl-SI" sz="2000" dirty="0"/>
          </a:p>
          <a:p>
            <a:pPr algn="l" defTabSz="798513">
              <a:tabLst>
                <a:tab pos="7894638" algn="l"/>
              </a:tabLst>
            </a:pPr>
            <a:br>
              <a:rPr lang="sl-SI" sz="2000" dirty="0"/>
            </a:br>
            <a:r>
              <a:rPr lang="sl-SI" sz="2900" dirty="0"/>
              <a:t>ČRKO PRAVILNE TRDITVE NAPIŠI NA LIST.</a:t>
            </a:r>
          </a:p>
          <a:p>
            <a:pPr algn="l" defTabSz="798513">
              <a:tabLst>
                <a:tab pos="7894638" algn="l"/>
              </a:tabLst>
            </a:pPr>
            <a:endParaRPr lang="sl-SI" sz="2000" dirty="0"/>
          </a:p>
          <a:p>
            <a:pPr algn="l" defTabSz="798513">
              <a:tabLst>
                <a:tab pos="7894638" algn="l"/>
              </a:tabLst>
            </a:pPr>
            <a:endParaRPr lang="sl-SI" sz="2000" dirty="0"/>
          </a:p>
          <a:p>
            <a:pPr algn="l" defTabSz="798513">
              <a:tabLst>
                <a:tab pos="7894638" algn="l"/>
              </a:tabLst>
            </a:pPr>
            <a:br>
              <a:rPr lang="sl-SI" sz="1800" dirty="0"/>
            </a:br>
            <a:br>
              <a:rPr lang="sl-SI" sz="2800" dirty="0"/>
            </a:br>
            <a:endParaRPr lang="sl-SI" sz="36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8195712" y="1020781"/>
            <a:ext cx="3735030" cy="5290441"/>
            <a:chOff x="7934455" y="1255912"/>
            <a:chExt cx="3735030" cy="5290441"/>
          </a:xfrm>
        </p:grpSpPr>
        <p:grpSp>
          <p:nvGrpSpPr>
            <p:cNvPr id="5" name="Skupina 4"/>
            <p:cNvGrpSpPr/>
            <p:nvPr/>
          </p:nvGrpSpPr>
          <p:grpSpPr>
            <a:xfrm>
              <a:off x="7934455" y="1912574"/>
              <a:ext cx="3735030" cy="4633779"/>
              <a:chOff x="8657369" y="1559876"/>
              <a:chExt cx="3735030" cy="4633779"/>
            </a:xfrm>
          </p:grpSpPr>
          <p:pic>
            <p:nvPicPr>
              <p:cNvPr id="6" name="Picture 2" descr="Little boy with good idea | Premium Vector">
                <a:extLst>
                  <a:ext uri="{FF2B5EF4-FFF2-40B4-BE49-F238E27FC236}">
                    <a16:creationId xmlns:a16="http://schemas.microsoft.com/office/drawing/2014/main" id="{61D1631F-6CED-4D61-8E66-8D09FD6C1A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57369" y="1559876"/>
                <a:ext cx="3184650" cy="4633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Little boy with good idea | Premium Vector">
                <a:extLst>
                  <a:ext uri="{FF2B5EF4-FFF2-40B4-BE49-F238E27FC236}">
                    <a16:creationId xmlns:a16="http://schemas.microsoft.com/office/drawing/2014/main" id="{61D1631F-6CED-4D61-8E66-8D09FD6C1A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16" b="75685"/>
              <a:stretch/>
            </p:blipFill>
            <p:spPr bwMode="auto">
              <a:xfrm rot="1941778">
                <a:off x="10806943" y="1710100"/>
                <a:ext cx="1585456" cy="11267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2" descr="Little boy with good idea | Premium Vector">
              <a:extLst>
                <a:ext uri="{FF2B5EF4-FFF2-40B4-BE49-F238E27FC236}">
                  <a16:creationId xmlns:a16="http://schemas.microsoft.com/office/drawing/2014/main" id="{61D1631F-6CED-4D61-8E66-8D09FD6C1A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16" b="75685"/>
            <a:stretch/>
          </p:blipFill>
          <p:spPr bwMode="auto">
            <a:xfrm rot="1318304">
              <a:off x="9112877" y="1255912"/>
              <a:ext cx="1585456" cy="112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910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518855" y="314810"/>
            <a:ext cx="11430000" cy="1325563"/>
          </a:xfrm>
        </p:spPr>
        <p:txBody>
          <a:bodyPr>
            <a:normAutofit fontScale="90000"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1. ČEBELICA MAJA JE NABIRALA CVETNI PRAH LE NA MODRIH ROŽAH, KI SO HKRATI ZNOTRAJ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KROGA IN IZVEN TRIKOTNIKA (GLEJ SLIKO).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NA KOLIKO ROŽAH JE ČEBELICA MAJA NABIRALA CVETNI PRAH?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5213" y="5974296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8                          (R) 4                             (Z) 10                            (G) 6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(J) 7</a:t>
            </a:r>
          </a:p>
        </p:txBody>
      </p:sp>
      <p:pic>
        <p:nvPicPr>
          <p:cNvPr id="1026" name="Picture 2" descr="Prihaja nova generacija risank o čebelici Maji - Zadovoljna.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0802" y="1750767"/>
            <a:ext cx="944663" cy="11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2455817" y="1640373"/>
            <a:ext cx="6897189" cy="4208874"/>
            <a:chOff x="2129245" y="1640373"/>
            <a:chExt cx="6897189" cy="4208874"/>
          </a:xfrm>
        </p:grpSpPr>
        <p:sp>
          <p:nvSpPr>
            <p:cNvPr id="7" name="Elipsa 6"/>
            <p:cNvSpPr/>
            <p:nvPr/>
          </p:nvSpPr>
          <p:spPr>
            <a:xfrm>
              <a:off x="3409406" y="1640373"/>
              <a:ext cx="4336868" cy="420887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8" name="Enakokraki trikotnik 7"/>
            <p:cNvSpPr/>
            <p:nvPr/>
          </p:nvSpPr>
          <p:spPr>
            <a:xfrm>
              <a:off x="2129245" y="2274017"/>
              <a:ext cx="6897189" cy="2730137"/>
            </a:xfrm>
            <a:prstGeom prst="triangle">
              <a:avLst>
                <a:gd name="adj" fmla="val 50191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030" name="Picture 6" descr="Flowers Clipart Background clipart - Flower, Circle, transparent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246225" y="4437723"/>
              <a:ext cx="605645" cy="403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lowers Clipart Background clipart - Flower, Circle, transparent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877880" y="2899954"/>
              <a:ext cx="728270" cy="485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Flowers Clipart Background clipart - Flower, Circle, transparent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660611" y="4025694"/>
              <a:ext cx="728270" cy="485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Flowers Clipart Background clipart - Flower, Circle, transparent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939418" y="5272916"/>
              <a:ext cx="728270" cy="485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Flowers Clipart Background clipart - Flower, Circle, transparent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330832" y="2336659"/>
              <a:ext cx="728270" cy="485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Flowers Clipart Background clipart - Flower, Circle, transparent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36638" y="3014851"/>
              <a:ext cx="728270" cy="485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lipart Fiore Viola Blu Openclipart - fiore scaricare png ..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75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204" y="3726586"/>
              <a:ext cx="732029" cy="455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Clipart Fiore Viola Blu Openclipart - fiore scaricare p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75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908" y="2395042"/>
              <a:ext cx="734477" cy="4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Clipart Fiore Viola Blu Openclipart - fiore scaricare png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75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5703" y="4405703"/>
              <a:ext cx="795153" cy="49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lipart Fiore Viola Blu Openclipart - fiore scaricare png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75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861" y="4189744"/>
              <a:ext cx="795153" cy="49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Clipart Fiore Viola Blu Openclipart - fiore scaricare png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75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568" y="2920622"/>
              <a:ext cx="795153" cy="49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lipart Fiore Viola Blu Openclipart - fiore scaricare png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75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338" y="5084877"/>
              <a:ext cx="727222" cy="452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lipart Fiore Viola Blu Openclipart - fiore scaricare png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875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063" y="5120200"/>
              <a:ext cx="681613" cy="424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lipart Fiore Viola Blu Openclipart - fiore scaricare png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75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279" y="3757497"/>
              <a:ext cx="795153" cy="49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Clipart Fiore Viola Blu Openclipart - fiore scaricare png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875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657" y="2839101"/>
              <a:ext cx="795153" cy="49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Flowers Clipart Background clipart - Flower, Circle, transparent ...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54769" y="1809481"/>
              <a:ext cx="637566" cy="425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Flowers Clipart Background clipart - Flower, Circle, transparent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50068" y="4398921"/>
              <a:ext cx="728270" cy="485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lipart Fiore Viola Blu Openclipart - fiore scaricare p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75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431" y="1869462"/>
              <a:ext cx="734477" cy="4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lipart Fiore Viola Blu Openclipart - fiore scaricare p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75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292" y="4415550"/>
              <a:ext cx="734477" cy="4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lipart Fiore Viola Blu Openclipart - fiore scaricare png ...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75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810" y="5080363"/>
              <a:ext cx="734477" cy="4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009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518855" y="314810"/>
            <a:ext cx="11430000" cy="1325563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2. V TRGOVINI PRODAJAJO PLIŠASTE IGRAČE. CENA DVEH MEDVEDKOV JE 8 EVROV, 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CENA DVEH ZAJČKOV PA 6 EVROV(GLEJ SLIKO). 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KOLIKO EVROV JE CENA ENEGA MEDVEDKA IN ZAJČKA SKUPAJ?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518855" y="2189013"/>
            <a:ext cx="10804369" cy="2482175"/>
            <a:chOff x="440133" y="1640373"/>
            <a:chExt cx="10804369" cy="2482175"/>
          </a:xfrm>
        </p:grpSpPr>
        <p:sp>
          <p:nvSpPr>
            <p:cNvPr id="6" name="Zaobljeni pravokotnik 5"/>
            <p:cNvSpPr/>
            <p:nvPr/>
          </p:nvSpPr>
          <p:spPr>
            <a:xfrm>
              <a:off x="630880" y="3082833"/>
              <a:ext cx="2894744" cy="54864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" name="Zaobljeni pravokotnik 12"/>
            <p:cNvSpPr/>
            <p:nvPr/>
          </p:nvSpPr>
          <p:spPr>
            <a:xfrm>
              <a:off x="8322427" y="3082833"/>
              <a:ext cx="2894744" cy="54864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" name="Zaobljeni pravokotnik 13"/>
            <p:cNvSpPr/>
            <p:nvPr/>
          </p:nvSpPr>
          <p:spPr>
            <a:xfrm>
              <a:off x="4465242" y="3075543"/>
              <a:ext cx="2894744" cy="54864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5" name="Picture 2" descr="Cartone animato carino orsetti | Vettore Prem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39" b="100000" l="0" r="100000">
                          <a14:foregroundMark x1="32109" y1="39424" x2="37859" y2="33237"/>
                          <a14:foregroundMark x1="61661" y1="29784" x2="65016" y2="411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33" y="1758749"/>
              <a:ext cx="1592355" cy="176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ute rabbit clipart - Free clipart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994" y="1651292"/>
              <a:ext cx="1313908" cy="1886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ute rabbit clipart - Free clipart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5902" y="1650483"/>
              <a:ext cx="1313908" cy="1886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ute rabbit clipart - Free clipart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0594" y="1640373"/>
              <a:ext cx="1313908" cy="1886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artone animato carino orsetti | Vettore Prem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39" b="100000" l="0" r="100000">
                          <a14:foregroundMark x1="32109" y1="39424" x2="37859" y2="33237"/>
                          <a14:foregroundMark x1="61661" y1="29784" x2="65016" y2="411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210" y="1758748"/>
              <a:ext cx="1592355" cy="176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artone animato carino orsetti | Vettore Prem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39" b="100000" l="0" r="100000">
                          <a14:foregroundMark x1="32109" y1="39424" x2="37859" y2="33237"/>
                          <a14:foregroundMark x1="61661" y1="29784" x2="65016" y2="411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5096" y="1699559"/>
              <a:ext cx="1592355" cy="176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aobljeni pravokotnik 7"/>
            <p:cNvSpPr/>
            <p:nvPr/>
          </p:nvSpPr>
          <p:spPr>
            <a:xfrm>
              <a:off x="1236310" y="3644994"/>
              <a:ext cx="1661077" cy="477554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" name="Zaobljeni pravokotnik 22"/>
            <p:cNvSpPr/>
            <p:nvPr/>
          </p:nvSpPr>
          <p:spPr>
            <a:xfrm>
              <a:off x="8939260" y="3644994"/>
              <a:ext cx="1661077" cy="477554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" name="Zaobljeni pravokotnik 23"/>
            <p:cNvSpPr/>
            <p:nvPr/>
          </p:nvSpPr>
          <p:spPr>
            <a:xfrm>
              <a:off x="5082075" y="3623681"/>
              <a:ext cx="1661077" cy="477554"/>
            </a:xfrm>
            <a:prstGeom prst="round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" name="Pravokotnik 11"/>
            <p:cNvSpPr/>
            <p:nvPr/>
          </p:nvSpPr>
          <p:spPr>
            <a:xfrm>
              <a:off x="1486505" y="3652938"/>
              <a:ext cx="109196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8 EUR</a:t>
              </a:r>
            </a:p>
          </p:txBody>
        </p:sp>
        <p:sp>
          <p:nvSpPr>
            <p:cNvPr id="26" name="Pravokotnik 25"/>
            <p:cNvSpPr/>
            <p:nvPr/>
          </p:nvSpPr>
          <p:spPr>
            <a:xfrm>
              <a:off x="5387867" y="3622872"/>
              <a:ext cx="109196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 EUR</a:t>
              </a:r>
            </a:p>
          </p:txBody>
        </p:sp>
        <p:sp>
          <p:nvSpPr>
            <p:cNvPr id="27" name="Pravokotnik 26"/>
            <p:cNvSpPr/>
            <p:nvPr/>
          </p:nvSpPr>
          <p:spPr>
            <a:xfrm>
              <a:off x="9223815" y="3652937"/>
              <a:ext cx="109196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sl-SI" sz="2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sl-SI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EUR</a:t>
              </a:r>
            </a:p>
          </p:txBody>
        </p:sp>
      </p:grpSp>
      <p:sp>
        <p:nvSpPr>
          <p:cNvPr id="28" name="Označba mesta vsebine 2">
            <a:extLst>
              <a:ext uri="{FF2B5EF4-FFF2-40B4-BE49-F238E27FC236}">
                <a16:creationId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3837" y="556338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4                          (R) 8                             (Z) 9                            (D) 3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(B) 7</a:t>
            </a:r>
          </a:p>
        </p:txBody>
      </p:sp>
    </p:spTree>
    <p:extLst>
      <p:ext uri="{BB962C8B-B14F-4D97-AF65-F5344CB8AC3E}">
        <p14:creationId xmlns:p14="http://schemas.microsoft.com/office/powerpoint/2010/main" val="217353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518855" y="314810"/>
            <a:ext cx="11430000" cy="1325563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3. PO TEKMOVANJU V TEKU SO SE TEKMOVALCI RAZPOREDILI NA TEKMOVALNIH  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STOPNIČKAH. BOLJŠI TEKMOVALEC JE </a:t>
            </a:r>
            <a:r>
              <a:rPr lang="sl-SI" sz="2000">
                <a:latin typeface="Arial" panose="020B0604020202020204" pitchFamily="34" charset="0"/>
                <a:cs typeface="Arial" panose="020B0604020202020204" pitchFamily="34" charset="0"/>
              </a:rPr>
              <a:t>NA VIŠJI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STOPNIČKI (GLEJ SLIKO). 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KDO JE BIL NA TEKMOVANJU NA 4. MESTU?</a:t>
            </a:r>
          </a:p>
        </p:txBody>
      </p:sp>
      <p:pic>
        <p:nvPicPr>
          <p:cNvPr id="3094" name="Picture 22" descr="Girl Waving Hello Clipart , Free Transparent Clipart - ClipartK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1" b="100000" l="8000" r="92556">
                        <a14:foregroundMark x1="45222" y1="22398" x2="15333" y2="26673"/>
                        <a14:foregroundMark x1="26333" y1="18680" x2="37444" y2="32621"/>
                        <a14:foregroundMark x1="36000" y1="18866" x2="36556" y2="23606"/>
                        <a14:foregroundMark x1="59333" y1="21933" x2="60222" y2="30948"/>
                        <a14:foregroundMark x1="61111" y1="22119" x2="52667" y2="26115"/>
                        <a14:foregroundMark x1="55444" y1="19145" x2="55444" y2="38662"/>
                        <a14:foregroundMark x1="40778" y1="39405" x2="52444" y2="38941"/>
                        <a14:foregroundMark x1="47667" y1="94238" x2="51556" y2="94238"/>
                        <a14:foregroundMark x1="56889" y1="94052" x2="56889" y2="94052"/>
                        <a14:foregroundMark x1="60444" y1="93030" x2="60444" y2="93030"/>
                        <a14:foregroundMark x1="62333" y1="92472" x2="62333" y2="92472"/>
                        <a14:foregroundMark x1="56556" y1="94238" x2="53333" y2="94517"/>
                        <a14:foregroundMark x1="46778" y1="94238" x2="46778" y2="94238"/>
                        <a14:foregroundMark x1="57778" y1="93773" x2="57778" y2="93773"/>
                        <a14:foregroundMark x1="28778" y1="94238" x2="28778" y2="94238"/>
                        <a14:foregroundMark x1="31444" y1="95725" x2="31444" y2="95725"/>
                        <a14:foregroundMark x1="33222" y1="94981" x2="33222" y2="94981"/>
                        <a14:foregroundMark x1="34778" y1="94796" x2="34778" y2="94796"/>
                        <a14:foregroundMark x1="36000" y1="94238" x2="36000" y2="94238"/>
                        <a14:foregroundMark x1="27556" y1="93773" x2="27556" y2="93773"/>
                        <a14:foregroundMark x1="28778" y1="94238" x2="28778" y2="94238"/>
                        <a14:foregroundMark x1="29111" y1="94238" x2="29111" y2="94238"/>
                        <a14:foregroundMark x1="29333" y1="94238" x2="29333" y2="94238"/>
                        <a14:foregroundMark x1="30889" y1="94238" x2="30889" y2="9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37" y="3363441"/>
            <a:ext cx="1728755" cy="20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125" y1="19599" x2="15712" y2="83742"/>
                        <a14:foregroundMark x1="11160" y1="86192" x2="11160" y2="86192"/>
                        <a14:foregroundMark x1="3377" y1="86192" x2="4552" y2="86192"/>
                        <a14:foregroundMark x1="2937" y1="85523" x2="14097" y2="84633"/>
                        <a14:foregroundMark x1="19530" y1="18040" x2="27166" y2="17372"/>
                        <a14:foregroundMark x1="28928" y1="18708" x2="29809" y2="70379"/>
                        <a14:foregroundMark x1="31278" y1="71492" x2="41263" y2="71938"/>
                        <a14:foregroundMark x1="85463" y1="8018" x2="85903" y2="37862"/>
                        <a14:foregroundMark x1="75918" y1="4009" x2="75918" y2="4009"/>
                        <a14:foregroundMark x1="71659" y1="13586" x2="72540" y2="663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3650" y="3277275"/>
            <a:ext cx="8399417" cy="2398987"/>
          </a:xfrm>
          <a:prstGeom prst="rect">
            <a:avLst/>
          </a:prstGeom>
        </p:spPr>
      </p:pic>
      <p:pic>
        <p:nvPicPr>
          <p:cNvPr id="22" name="Picture 14" descr="Clipart for boys 3 » Clipart St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" b="99875" l="0" r="100000">
                        <a14:foregroundMark x1="12500" y1="97750" x2="12500" y2="97750"/>
                        <a14:foregroundMark x1="11381" y1="93875" x2="25187" y2="93875"/>
                        <a14:foregroundMark x1="64925" y1="97000" x2="55037" y2="91375"/>
                        <a14:foregroundMark x1="66231" y1="91375" x2="66231" y2="91375"/>
                        <a14:foregroundMark x1="70336" y1="96250" x2="70336" y2="96250"/>
                        <a14:foregroundMark x1="62313" y1="97750" x2="42351" y2="95500"/>
                        <a14:foregroundMark x1="8955" y1="92375" x2="17910" y2="89000"/>
                        <a14:foregroundMark x1="5224" y1="97000" x2="12500" y2="97250"/>
                        <a14:foregroundMark x1="21269" y1="98000" x2="24440" y2="97500"/>
                        <a14:foregroundMark x1="29291" y1="97500" x2="35821" y2="94125"/>
                        <a14:foregroundMark x1="18657" y1="98500" x2="18657" y2="98500"/>
                        <a14:foregroundMark x1="42351" y1="23750" x2="43470" y2="31000"/>
                        <a14:foregroundMark x1="25187" y1="92375" x2="31716" y2="9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49" y="2022279"/>
            <a:ext cx="1399657" cy="20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Boy Clip Art Free - Clip 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522" y1="96484" x2="30870" y2="91797"/>
                        <a14:foregroundMark x1="55652" y1="91016" x2="80000" y2="94531"/>
                        <a14:foregroundMark x1="57826" y1="81250" x2="59565" y2="85156"/>
                        <a14:foregroundMark x1="28696" y1="83398" x2="28696" y2="88672"/>
                        <a14:foregroundMark x1="14783" y1="87891" x2="14783" y2="87891"/>
                        <a14:foregroundMark x1="16522" y1="89453" x2="16522" y2="89453"/>
                        <a14:foregroundMark x1="15652" y1="87891" x2="15652" y2="87891"/>
                        <a14:foregroundMark x1="14783" y1="86914" x2="14783" y2="89063"/>
                        <a14:foregroundMark x1="8696" y1="98438" x2="13043" y2="97656"/>
                        <a14:foregroundMark x1="70435" y1="86328" x2="70870" y2="90039"/>
                        <a14:foregroundMark x1="5217" y1="95508" x2="14783" y2="92383"/>
                        <a14:foregroundMark x1="26522" y1="95703" x2="34348" y2="94141"/>
                        <a14:foregroundMark x1="58696" y1="93750" x2="70435" y2="97070"/>
                        <a14:foregroundMark x1="69565" y1="14453" x2="24348" y2="12891"/>
                        <a14:foregroundMark x1="10435" y1="4297" x2="72609" y2="10742"/>
                        <a14:foregroundMark x1="24783" y1="84180" x2="24783" y2="84180"/>
                        <a14:foregroundMark x1="63913" y1="83008" x2="66522" y2="83008"/>
                        <a14:foregroundMark x1="53913" y1="89453" x2="55652" y2="89648"/>
                        <a14:foregroundMark x1="81739" y1="92188" x2="81739" y2="9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71" y="2955370"/>
            <a:ext cx="941959" cy="209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ravokotnik 20">
            <a:extLst>
              <a:ext uri="{FF2B5EF4-FFF2-40B4-BE49-F238E27FC236}">
                <a16:creationId xmlns:a16="http://schemas.microsoft.com/office/drawing/2014/main" id="{B121BED5-81B1-4A13-B668-98A60FF3AD5F}"/>
              </a:ext>
            </a:extLst>
          </p:cNvPr>
          <p:cNvSpPr/>
          <p:nvPr/>
        </p:nvSpPr>
        <p:spPr>
          <a:xfrm>
            <a:off x="1505604" y="5271333"/>
            <a:ext cx="16254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213A7F60-7CB3-435F-BCD2-27DFF6CA098A}"/>
              </a:ext>
            </a:extLst>
          </p:cNvPr>
          <p:cNvSpPr/>
          <p:nvPr/>
        </p:nvSpPr>
        <p:spPr>
          <a:xfrm>
            <a:off x="2728956" y="3717846"/>
            <a:ext cx="16254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97D0396B-CE0C-4D3F-9FB3-4701B8E8ACF1}"/>
              </a:ext>
            </a:extLst>
          </p:cNvPr>
          <p:cNvSpPr/>
          <p:nvPr/>
        </p:nvSpPr>
        <p:spPr>
          <a:xfrm>
            <a:off x="3881308" y="5029421"/>
            <a:ext cx="16254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CENE</a:t>
            </a:r>
          </a:p>
        </p:txBody>
      </p:sp>
      <p:sp>
        <p:nvSpPr>
          <p:cNvPr id="26" name="Pravokotnik 25">
            <a:extLst>
              <a:ext uri="{FF2B5EF4-FFF2-40B4-BE49-F238E27FC236}">
                <a16:creationId xmlns:a16="http://schemas.microsoft.com/office/drawing/2014/main" id="{7B93E439-335A-4B02-984F-573C60FD4655}"/>
              </a:ext>
            </a:extLst>
          </p:cNvPr>
          <p:cNvSpPr/>
          <p:nvPr/>
        </p:nvSpPr>
        <p:spPr>
          <a:xfrm>
            <a:off x="5127973" y="4070534"/>
            <a:ext cx="16254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ČRT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67716874-574B-4F36-81D0-256E1A6CD04E}"/>
              </a:ext>
            </a:extLst>
          </p:cNvPr>
          <p:cNvSpPr/>
          <p:nvPr/>
        </p:nvSpPr>
        <p:spPr>
          <a:xfrm>
            <a:off x="6252911" y="4703025"/>
            <a:ext cx="16254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DORIS</a:t>
            </a:r>
          </a:p>
        </p:txBody>
      </p:sp>
      <p:pic>
        <p:nvPicPr>
          <p:cNvPr id="28" name="Picture 20" descr="Girl waving clipart 7 » Clipart Station">
            <a:extLst>
              <a:ext uri="{FF2B5EF4-FFF2-40B4-BE49-F238E27FC236}">
                <a16:creationId xmlns:a16="http://schemas.microsoft.com/office/drawing/2014/main" id="{B0B891AA-AF57-4B68-86FD-4B37626C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8785" y1="97750" x2="41791" y2="94250"/>
                        <a14:foregroundMark x1="59062" y1="88500" x2="60341" y2="94625"/>
                        <a14:foregroundMark x1="74414" y1="98250" x2="74414" y2="98250"/>
                        <a14:foregroundMark x1="30704" y1="95875" x2="44563" y2="90875"/>
                        <a14:foregroundMark x1="34755" y1="98750" x2="34755" y2="98750"/>
                        <a14:foregroundMark x1="42431" y1="98000" x2="42431" y2="98000"/>
                        <a14:foregroundMark x1="46908" y1="98000" x2="46908" y2="98000"/>
                        <a14:foregroundMark x1="32409" y1="99125" x2="32409" y2="99125"/>
                        <a14:foregroundMark x1="29211" y1="98500" x2="29211" y2="98500"/>
                        <a14:foregroundMark x1="55011" y1="98000" x2="55011" y2="98000"/>
                        <a14:foregroundMark x1="61194" y1="97750" x2="61194" y2="97750"/>
                        <a14:foregroundMark x1="66311" y1="98500" x2="66311" y2="98500"/>
                        <a14:foregroundMark x1="70362" y1="98750" x2="70362" y2="98750"/>
                        <a14:foregroundMark x1="73987" y1="97500" x2="73987" y2="97500"/>
                        <a14:foregroundMark x1="63539" y1="98500" x2="63539" y2="98500"/>
                        <a14:foregroundMark x1="67591" y1="93500" x2="67591" y2="93500"/>
                        <a14:foregroundMark x1="48188" y1="33000" x2="48188" y2="33000"/>
                        <a14:foregroundMark x1="32409" y1="16875" x2="34328" y2="22250"/>
                        <a14:foregroundMark x1="41791" y1="19500" x2="33689" y2="21125"/>
                        <a14:foregroundMark x1="58635" y1="19000" x2="58635" y2="24000"/>
                        <a14:foregroundMark x1="55011" y1="21125" x2="69936" y2="19875"/>
                        <a14:foregroundMark x1="39232" y1="88250" x2="40512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14" y="2825204"/>
            <a:ext cx="1128547" cy="19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ravokotnik 29">
            <a:extLst>
              <a:ext uri="{FF2B5EF4-FFF2-40B4-BE49-F238E27FC236}">
                <a16:creationId xmlns:a16="http://schemas.microsoft.com/office/drawing/2014/main" id="{1615691D-B452-4921-96BF-5A0071021E1D}"/>
              </a:ext>
            </a:extLst>
          </p:cNvPr>
          <p:cNvSpPr/>
          <p:nvPr/>
        </p:nvSpPr>
        <p:spPr>
          <a:xfrm>
            <a:off x="7457006" y="3392871"/>
            <a:ext cx="16254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</a:t>
            </a:r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6810FA4A-D12E-47F0-BB9B-9E5D88C6B65F}"/>
              </a:ext>
            </a:extLst>
          </p:cNvPr>
          <p:cNvSpPr/>
          <p:nvPr/>
        </p:nvSpPr>
        <p:spPr>
          <a:xfrm>
            <a:off x="8616748" y="4361545"/>
            <a:ext cx="162543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FRANKO</a:t>
            </a:r>
          </a:p>
        </p:txBody>
      </p:sp>
      <p:pic>
        <p:nvPicPr>
          <p:cNvPr id="32" name="Picture 10" descr="Happy kid cartoon funny couple | Premium Vector">
            <a:extLst>
              <a:ext uri="{FF2B5EF4-FFF2-40B4-BE49-F238E27FC236}">
                <a16:creationId xmlns:a16="http://schemas.microsoft.com/office/drawing/2014/main" id="{5DC6AE3E-32E0-4913-AE6B-74ABC3AB6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6038" y1="24286" x2="72204" y2="75714"/>
                        <a14:foregroundMark x1="68371" y1="19821" x2="84984" y2="12500"/>
                        <a14:foregroundMark x1="78115" y1="31786" x2="77796" y2="33571"/>
                        <a14:foregroundMark x1="54952" y1="43214" x2="58786" y2="50536"/>
                        <a14:foregroundMark x1="64537" y1="29286" x2="81789" y2="28929"/>
                        <a14:foregroundMark x1="66613" y1="96429" x2="66613" y2="96429"/>
                        <a14:foregroundMark x1="77796" y1="93929" x2="79393" y2="95000"/>
                        <a14:foregroundMark x1="78754" y1="90000" x2="79712" y2="93036"/>
                        <a14:foregroundMark x1="78435" y1="96429" x2="80192" y2="96429"/>
                        <a14:foregroundMark x1="81789" y1="96964" x2="81470" y2="97679"/>
                        <a14:foregroundMark x1="71565" y1="95000" x2="65016" y2="96071"/>
                        <a14:foregroundMark x1="68690" y1="80357" x2="69010" y2="88036"/>
                        <a14:foregroundMark x1="68371" y1="90357" x2="67412" y2="93929"/>
                        <a14:foregroundMark x1="16613" y1="26964" x2="17252" y2="32143"/>
                        <a14:foregroundMark x1="28435" y1="26964" x2="29393" y2="33214"/>
                        <a14:foregroundMark x1="14856" y1="97679" x2="21086" y2="96071"/>
                        <a14:foregroundMark x1="18690" y1="91071" x2="18690" y2="95000"/>
                        <a14:foregroundMark x1="29073" y1="87679" x2="31470" y2="96429"/>
                        <a14:foregroundMark x1="33546" y1="98036" x2="33546" y2="98036"/>
                        <a14:foregroundMark x1="22524" y1="98036" x2="22524" y2="98036"/>
                        <a14:foregroundMark x1="20767" y1="97321" x2="20767" y2="97321"/>
                        <a14:foregroundMark x1="71246" y1="97679" x2="71246" y2="97679"/>
                        <a14:foregroundMark x1="66933" y1="98750" x2="66933" y2="98750"/>
                        <a14:foregroundMark x1="79712" y1="98750" x2="79712" y2="9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60"/>
          <a:stretch/>
        </p:blipFill>
        <p:spPr bwMode="auto">
          <a:xfrm>
            <a:off x="7461968" y="1098507"/>
            <a:ext cx="1469049" cy="229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Boy clipart png 3 » Clipart Station">
            <a:extLst>
              <a:ext uri="{FF2B5EF4-FFF2-40B4-BE49-F238E27FC236}">
                <a16:creationId xmlns:a16="http://schemas.microsoft.com/office/drawing/2014/main" id="{D42D126A-CDA2-45D6-B540-0B1BC702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9426" y1="13125" x2="50957" y2="40625"/>
                        <a14:foregroundMark x1="75359" y1="12125" x2="24641" y2="15125"/>
                        <a14:foregroundMark x1="76555" y1="21250" x2="59091" y2="31500"/>
                        <a14:foregroundMark x1="60048" y1="20375" x2="72727" y2="31500"/>
                        <a14:foregroundMark x1="42584" y1="97750" x2="50478" y2="94125"/>
                        <a14:foregroundMark x1="46172" y1="92500" x2="36124" y2="96625"/>
                        <a14:foregroundMark x1="33971" y1="95250" x2="35646" y2="95500"/>
                        <a14:foregroundMark x1="36124" y1="97250" x2="43062" y2="97750"/>
                        <a14:foregroundMark x1="52153" y1="95250" x2="52153" y2="95250"/>
                        <a14:foregroundMark x1="72727" y1="94125" x2="79665" y2="95000"/>
                        <a14:foregroundMark x1="68660" y1="95250" x2="78230" y2="96625"/>
                        <a14:foregroundMark x1="86124" y1="94125" x2="86124" y2="94125"/>
                        <a14:foregroundMark x1="88756" y1="95000" x2="86603" y2="96875"/>
                        <a14:foregroundMark x1="80144" y1="98000" x2="80144" y2="98000"/>
                        <a14:foregroundMark x1="51675" y1="3250" x2="82297" y2="10125"/>
                        <a14:foregroundMark x1="42584" y1="6000" x2="18660" y2="16000"/>
                        <a14:foregroundMark x1="82297" y1="13750" x2="87799" y2="19500"/>
                        <a14:foregroundMark x1="18182" y1="13500" x2="18660" y2="26750"/>
                        <a14:foregroundMark x1="51675" y1="49500" x2="56938" y2="4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58" y="2250482"/>
            <a:ext cx="1127296" cy="215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appy kid cartoon funny couple | Premium Vector">
            <a:extLst>
              <a:ext uri="{FF2B5EF4-FFF2-40B4-BE49-F238E27FC236}">
                <a16:creationId xmlns:a16="http://schemas.microsoft.com/office/drawing/2014/main" id="{F378CB34-626D-4F2A-90F6-493B91BDD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6038" y1="24286" x2="72204" y2="75714"/>
                        <a14:foregroundMark x1="68371" y1="19821" x2="84984" y2="12500"/>
                        <a14:foregroundMark x1="78115" y1="31786" x2="77796" y2="33571"/>
                        <a14:foregroundMark x1="54952" y1="43214" x2="58786" y2="50536"/>
                        <a14:foregroundMark x1="64537" y1="29286" x2="81789" y2="28929"/>
                        <a14:foregroundMark x1="66613" y1="96429" x2="66613" y2="96429"/>
                        <a14:foregroundMark x1="77796" y1="93929" x2="79393" y2="95000"/>
                        <a14:foregroundMark x1="78754" y1="90000" x2="79712" y2="93036"/>
                        <a14:foregroundMark x1="78435" y1="96429" x2="80192" y2="96429"/>
                        <a14:foregroundMark x1="81789" y1="96964" x2="81470" y2="97679"/>
                        <a14:foregroundMark x1="71565" y1="95000" x2="65016" y2="96071"/>
                        <a14:foregroundMark x1="68690" y1="80357" x2="69010" y2="88036"/>
                        <a14:foregroundMark x1="68371" y1="90357" x2="67412" y2="93929"/>
                        <a14:foregroundMark x1="16613" y1="26964" x2="17252" y2="32143"/>
                        <a14:foregroundMark x1="28435" y1="26964" x2="29393" y2="33214"/>
                        <a14:foregroundMark x1="14856" y1="97679" x2="21086" y2="96071"/>
                        <a14:foregroundMark x1="18690" y1="91071" x2="18690" y2="95000"/>
                        <a14:foregroundMark x1="29073" y1="87679" x2="31470" y2="96429"/>
                        <a14:foregroundMark x1="33546" y1="98036" x2="33546" y2="98036"/>
                        <a14:foregroundMark x1="22524" y1="98036" x2="22524" y2="98036"/>
                        <a14:foregroundMark x1="20767" y1="97321" x2="20767" y2="97321"/>
                        <a14:foregroundMark x1="71246" y1="97679" x2="71246" y2="97679"/>
                        <a14:foregroundMark x1="66933" y1="98750" x2="66933" y2="98750"/>
                        <a14:foregroundMark x1="79712" y1="98750" x2="79712" y2="9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301"/>
          <a:stretch/>
        </p:blipFill>
        <p:spPr bwMode="auto">
          <a:xfrm>
            <a:off x="2851104" y="1634060"/>
            <a:ext cx="1317305" cy="20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značba mesta vsebine 2">
            <a:extLst>
              <a:ext uri="{FF2B5EF4-FFF2-40B4-BE49-F238E27FC236}">
                <a16:creationId xmlns:a16="http://schemas.microsoft.com/office/drawing/2014/main" id="{42063540-A49D-44AE-8E8A-807538C25997}"/>
              </a:ext>
            </a:extLst>
          </p:cNvPr>
          <p:cNvSpPr txBox="1">
            <a:spLocks/>
          </p:cNvSpPr>
          <p:nvPr/>
        </p:nvSpPr>
        <p:spPr>
          <a:xfrm>
            <a:off x="620190" y="5964461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(N) FRANKO               (C) ANA                 (S) DORIS                 (A) ČRT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(B) BOR</a:t>
            </a:r>
          </a:p>
        </p:txBody>
      </p:sp>
    </p:spTree>
    <p:extLst>
      <p:ext uri="{BB962C8B-B14F-4D97-AF65-F5344CB8AC3E}">
        <p14:creationId xmlns:p14="http://schemas.microsoft.com/office/powerpoint/2010/main" val="304234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EE51E6AF-E2C9-48C3-88F2-54BC7807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5" y="314810"/>
            <a:ext cx="11430000" cy="1325563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4. JANJI SO SE IZ PERESNICE STRESLE BARVICE (GLEJ SLIKO). 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KATERA BARVICA JE PRVA PADLA NA TLA?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8C4A49B7-BE36-43A0-A65E-25ABFF2EB322}"/>
              </a:ext>
            </a:extLst>
          </p:cNvPr>
          <p:cNvGrpSpPr/>
          <p:nvPr/>
        </p:nvGrpSpPr>
        <p:grpSpPr>
          <a:xfrm>
            <a:off x="3712220" y="981183"/>
            <a:ext cx="5150100" cy="4529420"/>
            <a:chOff x="3798828" y="1164244"/>
            <a:chExt cx="5198868" cy="4729412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A74F817C-0E42-4336-BD96-291E58A66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000" l="9195" r="896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085550" flipH="1">
              <a:off x="5287922" y="2571228"/>
              <a:ext cx="748850" cy="3727037"/>
            </a:xfrm>
            <a:prstGeom prst="rect">
              <a:avLst/>
            </a:prstGeom>
          </p:spPr>
        </p:pic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0DDB6DF5-F3EB-4ADB-BC91-F912E0EDA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000" l="9195" r="896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141115">
              <a:off x="4938574" y="1780360"/>
              <a:ext cx="698477" cy="4113296"/>
            </a:xfrm>
            <a:prstGeom prst="rect">
              <a:avLst/>
            </a:prstGeom>
          </p:spPr>
        </p:pic>
        <p:pic>
          <p:nvPicPr>
            <p:cNvPr id="17" name="Slika 16">
              <a:extLst>
                <a:ext uri="{FF2B5EF4-FFF2-40B4-BE49-F238E27FC236}">
                  <a16:creationId xmlns:a16="http://schemas.microsoft.com/office/drawing/2014/main" id="{51EFB900-5285-4A99-B0F4-5E1D13923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0000" l="9195" r="896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8891164">
              <a:off x="5518761" y="1562395"/>
              <a:ext cx="714778" cy="4007545"/>
            </a:xfrm>
            <a:prstGeom prst="rect">
              <a:avLst/>
            </a:prstGeom>
          </p:spPr>
        </p:pic>
        <p:pic>
          <p:nvPicPr>
            <p:cNvPr id="18" name="Slika 17">
              <a:extLst>
                <a:ext uri="{FF2B5EF4-FFF2-40B4-BE49-F238E27FC236}">
                  <a16:creationId xmlns:a16="http://schemas.microsoft.com/office/drawing/2014/main" id="{D1EE60A2-9725-41C2-9FEB-DE17D855F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0000" l="9195" r="896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099573">
              <a:off x="6315165" y="1694160"/>
              <a:ext cx="752262" cy="3744016"/>
            </a:xfrm>
            <a:prstGeom prst="rect">
              <a:avLst/>
            </a:prstGeom>
          </p:spPr>
        </p:pic>
        <p:pic>
          <p:nvPicPr>
            <p:cNvPr id="19" name="Slika 18">
              <a:extLst>
                <a:ext uri="{FF2B5EF4-FFF2-40B4-BE49-F238E27FC236}">
                  <a16:creationId xmlns:a16="http://schemas.microsoft.com/office/drawing/2014/main" id="{BABA10CD-B230-4528-9362-F09AA8D7B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0000" l="9195" r="896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6668122">
              <a:off x="6559858" y="1609530"/>
              <a:ext cx="752262" cy="4123414"/>
            </a:xfrm>
            <a:prstGeom prst="rect">
              <a:avLst/>
            </a:prstGeom>
          </p:spPr>
        </p:pic>
        <p:pic>
          <p:nvPicPr>
            <p:cNvPr id="20" name="Slika 19">
              <a:extLst>
                <a:ext uri="{FF2B5EF4-FFF2-40B4-BE49-F238E27FC236}">
                  <a16:creationId xmlns:a16="http://schemas.microsoft.com/office/drawing/2014/main" id="{8F13A990-545F-4AEF-A649-FD5B5B28E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0000" l="9195" r="896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625895">
              <a:off x="7172615" y="1164244"/>
              <a:ext cx="725125" cy="4585873"/>
            </a:xfrm>
            <a:prstGeom prst="rect">
              <a:avLst/>
            </a:prstGeom>
          </p:spPr>
        </p:pic>
      </p:grpSp>
      <p:sp>
        <p:nvSpPr>
          <p:cNvPr id="22" name="Označba mesta vsebine 2">
            <a:extLst>
              <a:ext uri="{FF2B5EF4-FFF2-40B4-BE49-F238E27FC236}">
                <a16:creationId xmlns:a16="http://schemas.microsoft.com/office/drawing/2014/main" id="{1C565FD4-9B26-439A-9A93-A1CD41EE3C04}"/>
              </a:ext>
            </a:extLst>
          </p:cNvPr>
          <p:cNvSpPr txBox="1">
            <a:spLocks/>
          </p:cNvSpPr>
          <p:nvPr/>
        </p:nvSpPr>
        <p:spPr>
          <a:xfrm>
            <a:off x="793068" y="5996650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(K)                         (P)                              (E)                             (T)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(I) 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id="{2C7051F2-FFAB-417B-A1AF-4FDF2C1B3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9195" r="896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H="1">
            <a:off x="10532450" y="5160578"/>
            <a:ext cx="370484" cy="1531646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582BB374-674C-4E92-BD6C-DE254717EF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195" r="896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287869" y="5160578"/>
            <a:ext cx="370483" cy="1531647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FDF574CA-DF45-42A6-9F13-E802F1688A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9195" r="896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8153856" y="5092699"/>
            <a:ext cx="370484" cy="1531647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73E7F82D-48B0-446C-B016-52BF3AFC88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0000" l="9195" r="896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3359277" y="5160577"/>
            <a:ext cx="352942" cy="1531647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0CBCC3BE-A377-4C93-902B-9336C2615E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9195" r="896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5775261" y="5123900"/>
            <a:ext cx="370485" cy="15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8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05415CA0-EAA2-4C5B-A64E-EA4CA336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04" y="35959"/>
            <a:ext cx="11430000" cy="923227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5. KATERI PREDMET V PREGLEDNICI JE DESNO OD TISTE ŽOGE, KI JE NAD KLOBUKOM?</a:t>
            </a:r>
          </a:p>
        </p:txBody>
      </p:sp>
      <p:pic>
        <p:nvPicPr>
          <p:cNvPr id="2066" name="Picture 18" descr="Casa De Pajaros Png Clipart , Png Download - Cute Birdhouse ...">
            <a:extLst>
              <a:ext uri="{FF2B5EF4-FFF2-40B4-BE49-F238E27FC236}">
                <a16:creationId xmlns:a16="http://schemas.microsoft.com/office/drawing/2014/main" id="{3E8E4929-ED90-4BF7-B1AA-7FD48525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56" b="968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29" y="5747455"/>
            <a:ext cx="1032528" cy="8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C6A0AD49-D38D-4E68-A4B1-AD9DED7A95A0}"/>
              </a:ext>
            </a:extLst>
          </p:cNvPr>
          <p:cNvGrpSpPr/>
          <p:nvPr/>
        </p:nvGrpSpPr>
        <p:grpSpPr>
          <a:xfrm>
            <a:off x="3084576" y="743712"/>
            <a:ext cx="5132832" cy="4340352"/>
            <a:chOff x="3340608" y="1060704"/>
            <a:chExt cx="5132832" cy="4340352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1C7C06B6-84B3-40EC-BC68-309F691B2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0608" y="1060704"/>
              <a:ext cx="5132832" cy="4340352"/>
            </a:xfrm>
            <a:prstGeom prst="rect">
              <a:avLst/>
            </a:prstGeom>
          </p:spPr>
        </p:pic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53F0B4AA-91DE-4589-B760-782B3D5F3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5861" y="4625180"/>
              <a:ext cx="872300" cy="639075"/>
            </a:xfrm>
            <a:prstGeom prst="rect">
              <a:avLst/>
            </a:prstGeom>
          </p:spPr>
        </p:pic>
        <p:pic>
          <p:nvPicPr>
            <p:cNvPr id="2052" name="Picture 4" descr="Handbag clipart 3 » Clipart Station">
              <a:extLst>
                <a:ext uri="{FF2B5EF4-FFF2-40B4-BE49-F238E27FC236}">
                  <a16:creationId xmlns:a16="http://schemas.microsoft.com/office/drawing/2014/main" id="{332FDABD-7D0B-4E06-9676-70EFF936B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414" y="4389120"/>
              <a:ext cx="1011936" cy="101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olorful ball icon icon cartoon Royalty Free Vector Image">
              <a:extLst>
                <a:ext uri="{FF2B5EF4-FFF2-40B4-BE49-F238E27FC236}">
                  <a16:creationId xmlns:a16="http://schemas.microsoft.com/office/drawing/2014/main" id="{ECFBA274-B824-4207-8F11-351260AAA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964" l="0" r="100000">
                          <a14:backgroundMark x1="8800" y1="7880" x2="8800" y2="7880"/>
                          <a14:backgroundMark x1="21100" y1="3659" x2="5800" y2="15666"/>
                          <a14:backgroundMark x1="86800" y1="3096" x2="96300" y2="13039"/>
                          <a14:backgroundMark x1="84100" y1="88086" x2="98800" y2="75797"/>
                          <a14:backgroundMark x1="3000" y1="73171" x2="19700" y2="878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744" y="4611866"/>
              <a:ext cx="624560" cy="66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Free Download | Orange Phalaenopsis White Vase Decorated Soft ...">
              <a:extLst>
                <a:ext uri="{FF2B5EF4-FFF2-40B4-BE49-F238E27FC236}">
                  <a16:creationId xmlns:a16="http://schemas.microsoft.com/office/drawing/2014/main" id="{9936A6E3-F020-48D6-A450-EB0233A68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33" b="100000" l="9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952" y="4575456"/>
              <a:ext cx="1002514" cy="73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45+ Clipart Car Car Cl... Car Clipart | ClipartLook">
              <a:extLst>
                <a:ext uri="{FF2B5EF4-FFF2-40B4-BE49-F238E27FC236}">
                  <a16:creationId xmlns:a16="http://schemas.microsoft.com/office/drawing/2014/main" id="{8D52F083-80AB-47B5-8650-27CE5C935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544" y="4625180"/>
              <a:ext cx="1011936" cy="731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Free hat clip art clipart clipart 3 clipartcow clipartix ...">
              <a:extLst>
                <a:ext uri="{FF2B5EF4-FFF2-40B4-BE49-F238E27FC236}">
                  <a16:creationId xmlns:a16="http://schemas.microsoft.com/office/drawing/2014/main" id="{259E182C-5CF8-4A9C-8E11-B30D592FD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04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170" y="3740729"/>
              <a:ext cx="818249" cy="66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45+ Clipart Car Car Cl... Car Clipart | ClipartLook">
              <a:extLst>
                <a:ext uri="{FF2B5EF4-FFF2-40B4-BE49-F238E27FC236}">
                  <a16:creationId xmlns:a16="http://schemas.microsoft.com/office/drawing/2014/main" id="{41A6FD57-AB9F-43C8-9724-7C3C7AE22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056" y="2102963"/>
              <a:ext cx="1011936" cy="731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45+ Clipart Car Car Cl... Car Clipart | ClipartLook">
              <a:extLst>
                <a:ext uri="{FF2B5EF4-FFF2-40B4-BE49-F238E27FC236}">
                  <a16:creationId xmlns:a16="http://schemas.microsoft.com/office/drawing/2014/main" id="{AE47C0AE-3185-4532-97C8-9B92126D6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134" y="2962185"/>
              <a:ext cx="1011936" cy="731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Free Download | Orange Phalaenopsis White Vase Decorated Soft ...">
              <a:extLst>
                <a:ext uri="{FF2B5EF4-FFF2-40B4-BE49-F238E27FC236}">
                  <a16:creationId xmlns:a16="http://schemas.microsoft.com/office/drawing/2014/main" id="{C4840565-ED6B-40A6-84FC-2C5A755A2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33" b="100000" l="9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4544" y="1212291"/>
              <a:ext cx="1002514" cy="73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Free Download | Orange Phalaenopsis White Vase Decorated Soft ...">
              <a:extLst>
                <a:ext uri="{FF2B5EF4-FFF2-40B4-BE49-F238E27FC236}">
                  <a16:creationId xmlns:a16="http://schemas.microsoft.com/office/drawing/2014/main" id="{1836F5BE-30F1-4889-82C2-4B0460FEAD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33" b="100000" l="9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634" y="3716790"/>
              <a:ext cx="1002514" cy="73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Free Download | Orange Phalaenopsis White Vase Decorated Soft ...">
              <a:extLst>
                <a:ext uri="{FF2B5EF4-FFF2-40B4-BE49-F238E27FC236}">
                  <a16:creationId xmlns:a16="http://schemas.microsoft.com/office/drawing/2014/main" id="{8EADDBA6-5E5A-41F9-9105-2EDC17497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33" b="100000" l="9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608" y="1203125"/>
              <a:ext cx="1002514" cy="73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Slika 21">
              <a:extLst>
                <a:ext uri="{FF2B5EF4-FFF2-40B4-BE49-F238E27FC236}">
                  <a16:creationId xmlns:a16="http://schemas.microsoft.com/office/drawing/2014/main" id="{BC4804CB-73E1-46EB-A53C-3E4426055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4289" y="2906653"/>
              <a:ext cx="872300" cy="639075"/>
            </a:xfrm>
            <a:prstGeom prst="rect">
              <a:avLst/>
            </a:prstGeom>
          </p:spPr>
        </p:pic>
        <p:pic>
          <p:nvPicPr>
            <p:cNvPr id="23" name="Slika 22">
              <a:extLst>
                <a:ext uri="{FF2B5EF4-FFF2-40B4-BE49-F238E27FC236}">
                  <a16:creationId xmlns:a16="http://schemas.microsoft.com/office/drawing/2014/main" id="{AB5CB4E1-47FF-4D93-A63C-4F420805E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3649" y="2104788"/>
              <a:ext cx="872300" cy="639075"/>
            </a:xfrm>
            <a:prstGeom prst="rect">
              <a:avLst/>
            </a:prstGeom>
          </p:spPr>
        </p:pic>
        <p:pic>
          <p:nvPicPr>
            <p:cNvPr id="24" name="Picture 4" descr="Handbag clipart 3 » Clipart Station">
              <a:extLst>
                <a:ext uri="{FF2B5EF4-FFF2-40B4-BE49-F238E27FC236}">
                  <a16:creationId xmlns:a16="http://schemas.microsoft.com/office/drawing/2014/main" id="{610DD749-3431-4A07-954C-686319B1A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695" y="2713793"/>
              <a:ext cx="1011936" cy="101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andbag clipart 3 » Clipart Station">
              <a:extLst>
                <a:ext uri="{FF2B5EF4-FFF2-40B4-BE49-F238E27FC236}">
                  <a16:creationId xmlns:a16="http://schemas.microsoft.com/office/drawing/2014/main" id="{14EFA56B-A186-4488-B1CB-194D74CB7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219" y="1875424"/>
              <a:ext cx="1011936" cy="1011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Colorful ball icon icon cartoon Royalty Free Vector Image">
              <a:extLst>
                <a:ext uri="{FF2B5EF4-FFF2-40B4-BE49-F238E27FC236}">
                  <a16:creationId xmlns:a16="http://schemas.microsoft.com/office/drawing/2014/main" id="{EFC88189-A752-4A6D-98EF-1E08C83EE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964" l="0" r="100000">
                          <a14:backgroundMark x1="8800" y1="7880" x2="8800" y2="7880"/>
                          <a14:backgroundMark x1="21100" y1="3659" x2="5800" y2="15666"/>
                          <a14:backgroundMark x1="86800" y1="3096" x2="96300" y2="13039"/>
                          <a14:backgroundMark x1="84100" y1="88086" x2="98800" y2="75797"/>
                          <a14:backgroundMark x1="3000" y1="73171" x2="19700" y2="878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772" y="3789610"/>
              <a:ext cx="624560" cy="66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Colorful ball icon icon cartoon Royalty Free Vector Image">
              <a:extLst>
                <a:ext uri="{FF2B5EF4-FFF2-40B4-BE49-F238E27FC236}">
                  <a16:creationId xmlns:a16="http://schemas.microsoft.com/office/drawing/2014/main" id="{3E5DEF1F-60C5-4579-8D07-AD922B4D1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964" l="0" r="100000">
                          <a14:backgroundMark x1="8800" y1="7880" x2="8800" y2="7880"/>
                          <a14:backgroundMark x1="21100" y1="3659" x2="5800" y2="15666"/>
                          <a14:backgroundMark x1="86800" y1="3096" x2="96300" y2="13039"/>
                          <a14:backgroundMark x1="84100" y1="88086" x2="98800" y2="75797"/>
                          <a14:backgroundMark x1="3000" y1="73171" x2="19700" y2="878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553" y="1239535"/>
              <a:ext cx="624560" cy="66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olorful ball icon icon cartoon Royalty Free Vector Image">
              <a:extLst>
                <a:ext uri="{FF2B5EF4-FFF2-40B4-BE49-F238E27FC236}">
                  <a16:creationId xmlns:a16="http://schemas.microsoft.com/office/drawing/2014/main" id="{9F5B2A4D-C2AD-431D-9C19-C296E9702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964" l="0" r="100000">
                          <a14:backgroundMark x1="8800" y1="7880" x2="8800" y2="7880"/>
                          <a14:backgroundMark x1="21100" y1="3659" x2="5800" y2="15666"/>
                          <a14:backgroundMark x1="86800" y1="3096" x2="96300" y2="13039"/>
                          <a14:backgroundMark x1="84100" y1="88086" x2="98800" y2="75797"/>
                          <a14:backgroundMark x1="3000" y1="73171" x2="19700" y2="878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677" y="2102963"/>
              <a:ext cx="624560" cy="66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olorful ball icon icon cartoon Royalty Free Vector Image">
              <a:extLst>
                <a:ext uri="{FF2B5EF4-FFF2-40B4-BE49-F238E27FC236}">
                  <a16:creationId xmlns:a16="http://schemas.microsoft.com/office/drawing/2014/main" id="{2283A806-AE62-447D-B1D9-B3E71B5D3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964" l="0" r="100000">
                          <a14:backgroundMark x1="8800" y1="7880" x2="8800" y2="7880"/>
                          <a14:backgroundMark x1="21100" y1="3659" x2="5800" y2="15666"/>
                          <a14:backgroundMark x1="86800" y1="3096" x2="96300" y2="13039"/>
                          <a14:backgroundMark x1="84100" y1="88086" x2="98800" y2="75797"/>
                          <a14:backgroundMark x1="3000" y1="73171" x2="19700" y2="878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343" y="2935179"/>
              <a:ext cx="624560" cy="66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Free hat clip art clipart clipart 3 clipartcow clipartix ...">
              <a:extLst>
                <a:ext uri="{FF2B5EF4-FFF2-40B4-BE49-F238E27FC236}">
                  <a16:creationId xmlns:a16="http://schemas.microsoft.com/office/drawing/2014/main" id="{7470371E-1C3D-4AB1-BD25-A05767E25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04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462" y="1223936"/>
              <a:ext cx="818249" cy="66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Free hat clip art clipart clipart 3 clipartcow clipartix ...">
              <a:extLst>
                <a:ext uri="{FF2B5EF4-FFF2-40B4-BE49-F238E27FC236}">
                  <a16:creationId xmlns:a16="http://schemas.microsoft.com/office/drawing/2014/main" id="{EEF05976-78DA-49DB-B7FC-AC59AC13B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04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085" y="2905468"/>
              <a:ext cx="818249" cy="66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8" descr="Casa De Pajaros Png Clipart , Png Download - Cute Birdhouse ...">
              <a:extLst>
                <a:ext uri="{FF2B5EF4-FFF2-40B4-BE49-F238E27FC236}">
                  <a16:creationId xmlns:a16="http://schemas.microsoft.com/office/drawing/2014/main" id="{53BF2977-76ED-438F-8C3F-3C07E1E27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456" b="9688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031" y="1124123"/>
              <a:ext cx="1032528" cy="839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8" descr="Casa De Pajaros Png Clipart , Png Download - Cute Birdhouse ...">
              <a:extLst>
                <a:ext uri="{FF2B5EF4-FFF2-40B4-BE49-F238E27FC236}">
                  <a16:creationId xmlns:a16="http://schemas.microsoft.com/office/drawing/2014/main" id="{505E1B7A-4093-46AA-BF4D-F0F2825EB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456" b="9688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605" y="3643351"/>
              <a:ext cx="1032528" cy="839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Free Download | Orange Phalaenopsis White Vase Decorated Soft ...">
              <a:extLst>
                <a:ext uri="{FF2B5EF4-FFF2-40B4-BE49-F238E27FC236}">
                  <a16:creationId xmlns:a16="http://schemas.microsoft.com/office/drawing/2014/main" id="{34D6D836-F6BA-4EDA-A793-F3EE26D0E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33" b="100000" l="9167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366" y="2033990"/>
              <a:ext cx="1002514" cy="73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Colorful ball icon icon cartoon Royalty Free Vector Image">
              <a:extLst>
                <a:ext uri="{FF2B5EF4-FFF2-40B4-BE49-F238E27FC236}">
                  <a16:creationId xmlns:a16="http://schemas.microsoft.com/office/drawing/2014/main" id="{AEA4AAE7-4F75-4D40-BB92-BC7A98A7A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964" l="0" r="100000">
                          <a14:backgroundMark x1="8800" y1="7880" x2="8800" y2="7880"/>
                          <a14:backgroundMark x1="21100" y1="3659" x2="5800" y2="15666"/>
                          <a14:backgroundMark x1="86800" y1="3096" x2="96300" y2="13039"/>
                          <a14:backgroundMark x1="84100" y1="88086" x2="98800" y2="75797"/>
                          <a14:backgroundMark x1="3000" y1="73171" x2="19700" y2="878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746" y="3789610"/>
              <a:ext cx="624560" cy="66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" name="Slika 36">
            <a:extLst>
              <a:ext uri="{FF2B5EF4-FFF2-40B4-BE49-F238E27FC236}">
                <a16:creationId xmlns:a16="http://schemas.microsoft.com/office/drawing/2014/main" id="{8BF259F3-A389-4D5F-8E72-F9E3A25D16F2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625837" y="5959616"/>
            <a:ext cx="872300" cy="590308"/>
          </a:xfrm>
          <a:prstGeom prst="rect">
            <a:avLst/>
          </a:prstGeom>
        </p:spPr>
      </p:pic>
      <p:pic>
        <p:nvPicPr>
          <p:cNvPr id="38" name="Picture 12" descr="45+ Clipart Car Car Cl... Car Clipart | ClipartLook">
            <a:extLst>
              <a:ext uri="{FF2B5EF4-FFF2-40B4-BE49-F238E27FC236}">
                <a16:creationId xmlns:a16="http://schemas.microsoft.com/office/drawing/2014/main" id="{61A48667-292F-435E-8FEA-23893E90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44" y="5910849"/>
            <a:ext cx="1011936" cy="7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Free Download | Orange Phalaenopsis White Vase Decorated Soft ...">
            <a:extLst>
              <a:ext uri="{FF2B5EF4-FFF2-40B4-BE49-F238E27FC236}">
                <a16:creationId xmlns:a16="http://schemas.microsoft.com/office/drawing/2014/main" id="{08A28A28-6739-4AA9-A9F4-CFE63CA0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3" b="100000" l="91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13" y="5811400"/>
            <a:ext cx="1002514" cy="73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andbag clipart 3 » Clipart Station">
            <a:extLst>
              <a:ext uri="{FF2B5EF4-FFF2-40B4-BE49-F238E27FC236}">
                <a16:creationId xmlns:a16="http://schemas.microsoft.com/office/drawing/2014/main" id="{5C6C2CBC-B6AE-4001-B5BB-95A1ED8E3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631" y="5694196"/>
            <a:ext cx="1011936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značba mesta vsebine 2">
            <a:extLst>
              <a:ext uri="{FF2B5EF4-FFF2-40B4-BE49-F238E27FC236}">
                <a16:creationId xmlns:a16="http://schemas.microsoft.com/office/drawing/2014/main" id="{7EDCD5D3-F0B8-4CE2-8BD7-A4FF4F21494F}"/>
              </a:ext>
            </a:extLst>
          </p:cNvPr>
          <p:cNvSpPr txBox="1">
            <a:spLocks/>
          </p:cNvSpPr>
          <p:nvPr/>
        </p:nvSpPr>
        <p:spPr>
          <a:xfrm>
            <a:off x="884524" y="608310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(P)                       (M)                            (A)                           (O)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(C) </a:t>
            </a:r>
          </a:p>
        </p:txBody>
      </p:sp>
    </p:spTree>
    <p:extLst>
      <p:ext uri="{BB962C8B-B14F-4D97-AF65-F5344CB8AC3E}">
        <p14:creationId xmlns:p14="http://schemas.microsoft.com/office/powerpoint/2010/main" val="24319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E6A20A93-F8FA-4B9E-BA4B-DAE80F28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72" y="28924"/>
            <a:ext cx="11430000" cy="923227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6. JEŽEK BI RAD SKOZI LABIRINT POBRAL ČIMVEČ HRUŠK (GLEJ SLIKO). NA NOBEN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KVADRAT NE SME STOPITI DVAKRAT. NAJVEČ KOLIKO HRUŠK LAHKO JEŽEK POBERE?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911C9EEF-89D5-426D-A7FF-3BD8A54B70C2}"/>
              </a:ext>
            </a:extLst>
          </p:cNvPr>
          <p:cNvGrpSpPr/>
          <p:nvPr/>
        </p:nvGrpSpPr>
        <p:grpSpPr>
          <a:xfrm>
            <a:off x="707357" y="857758"/>
            <a:ext cx="8945572" cy="4657725"/>
            <a:chOff x="707357" y="857758"/>
            <a:chExt cx="8945572" cy="465772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2ECF5A1C-B129-422D-BF24-FFD2DCC39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666" y="857758"/>
              <a:ext cx="6391275" cy="4657725"/>
            </a:xfrm>
            <a:prstGeom prst="rect">
              <a:avLst/>
            </a:prstGeom>
          </p:spPr>
        </p:pic>
        <p:pic>
          <p:nvPicPr>
            <p:cNvPr id="3074" name="Picture 2" descr="Wild Hedgehog Cartoon Clipart Vector - FriendlyStock">
              <a:extLst>
                <a:ext uri="{FF2B5EF4-FFF2-40B4-BE49-F238E27FC236}">
                  <a16:creationId xmlns:a16="http://schemas.microsoft.com/office/drawing/2014/main" id="{EE735828-377B-4D43-AE2F-1C6BF0717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7357" y="1074674"/>
              <a:ext cx="1211255" cy="1054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uščica: desno 6">
              <a:extLst>
                <a:ext uri="{FF2B5EF4-FFF2-40B4-BE49-F238E27FC236}">
                  <a16:creationId xmlns:a16="http://schemas.microsoft.com/office/drawing/2014/main" id="{B624C8D0-5B3B-4D82-BA92-3C5561ED194E}"/>
                </a:ext>
              </a:extLst>
            </p:cNvPr>
            <p:cNvSpPr/>
            <p:nvPr/>
          </p:nvSpPr>
          <p:spPr>
            <a:xfrm>
              <a:off x="2069678" y="1467852"/>
              <a:ext cx="745958" cy="40907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Puščica: desno 8">
              <a:extLst>
                <a:ext uri="{FF2B5EF4-FFF2-40B4-BE49-F238E27FC236}">
                  <a16:creationId xmlns:a16="http://schemas.microsoft.com/office/drawing/2014/main" id="{CB08E8B7-0091-40BF-8DC0-3742DA0E4CFC}"/>
                </a:ext>
              </a:extLst>
            </p:cNvPr>
            <p:cNvSpPr/>
            <p:nvPr/>
          </p:nvSpPr>
          <p:spPr>
            <a:xfrm>
              <a:off x="8906971" y="4543925"/>
              <a:ext cx="745958" cy="40907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3076" name="Picture 4" descr="Fruit Food Fruit Smile Clipart - Fruit Clipart Food Clip art">
              <a:extLst>
                <a:ext uri="{FF2B5EF4-FFF2-40B4-BE49-F238E27FC236}">
                  <a16:creationId xmlns:a16="http://schemas.microsoft.com/office/drawing/2014/main" id="{0BF5FC8F-6C3E-4429-8C57-D3F74C092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067" y="4215057"/>
              <a:ext cx="1042737" cy="1042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ruit Food Fruit Smile Clipart - Fruit Clipart Food Clip art">
              <a:extLst>
                <a:ext uri="{FF2B5EF4-FFF2-40B4-BE49-F238E27FC236}">
                  <a16:creationId xmlns:a16="http://schemas.microsoft.com/office/drawing/2014/main" id="{A4FECB7B-7F7D-4270-A90F-394546744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067" y="2652289"/>
              <a:ext cx="1042737" cy="1042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Fruit Food Fruit Smile Clipart - Fruit Clipart Food Clip art">
              <a:extLst>
                <a:ext uri="{FF2B5EF4-FFF2-40B4-BE49-F238E27FC236}">
                  <a16:creationId xmlns:a16="http://schemas.microsoft.com/office/drawing/2014/main" id="{3930D7C9-A254-459C-8E2B-60B9D4AE5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0702" y="4227091"/>
              <a:ext cx="1042737" cy="1042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Fruit Food Fruit Smile Clipart - Fruit Clipart Food Clip art">
              <a:extLst>
                <a:ext uri="{FF2B5EF4-FFF2-40B4-BE49-F238E27FC236}">
                  <a16:creationId xmlns:a16="http://schemas.microsoft.com/office/drawing/2014/main" id="{9FB09D53-255B-4F52-BFB8-5426FA854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467" y="4227090"/>
              <a:ext cx="1042737" cy="1042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Fruit Food Fruit Smile Clipart - Fruit Clipart Food Clip art">
              <a:extLst>
                <a:ext uri="{FF2B5EF4-FFF2-40B4-BE49-F238E27FC236}">
                  <a16:creationId xmlns:a16="http://schemas.microsoft.com/office/drawing/2014/main" id="{1173BB75-6CD4-4856-A955-D368CA90B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792" y="2712448"/>
              <a:ext cx="1042737" cy="1042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Fruit Food Fruit Smile Clipart - Fruit Clipart Food Clip art">
              <a:extLst>
                <a:ext uri="{FF2B5EF4-FFF2-40B4-BE49-F238E27FC236}">
                  <a16:creationId xmlns:a16="http://schemas.microsoft.com/office/drawing/2014/main" id="{7E4251F8-F3FA-4660-94BD-743C389D7F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829" y="2652288"/>
              <a:ext cx="1042737" cy="1042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Fruit Food Fruit Smile Clipart - Fruit Clipart Food Clip art">
              <a:extLst>
                <a:ext uri="{FF2B5EF4-FFF2-40B4-BE49-F238E27FC236}">
                  <a16:creationId xmlns:a16="http://schemas.microsoft.com/office/drawing/2014/main" id="{F8F051CC-2FBB-42DB-B817-8A1A84197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194" y="1151018"/>
              <a:ext cx="1042737" cy="1042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Fruit Food Fruit Smile Clipart - Fruit Clipart Food Clip art">
              <a:extLst>
                <a:ext uri="{FF2B5EF4-FFF2-40B4-BE49-F238E27FC236}">
                  <a16:creationId xmlns:a16="http://schemas.microsoft.com/office/drawing/2014/main" id="{BB3BB734-18DC-4E63-89A2-F59153BBA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193" y="4201182"/>
              <a:ext cx="1042737" cy="1042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Apple Worm Out Clipart Of Names, Fruit And Fruit An - Apel Kartun ...">
              <a:extLst>
                <a:ext uri="{FF2B5EF4-FFF2-40B4-BE49-F238E27FC236}">
                  <a16:creationId xmlns:a16="http://schemas.microsoft.com/office/drawing/2014/main" id="{FB6C8E89-85DA-4F1A-876E-BC7C0AE1B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53" b="97604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104" y="2665251"/>
              <a:ext cx="1130838" cy="1042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Apple Worm Out Clipart Of Names, Fruit And Fruit An - Apel Kartun ...">
              <a:extLst>
                <a:ext uri="{FF2B5EF4-FFF2-40B4-BE49-F238E27FC236}">
                  <a16:creationId xmlns:a16="http://schemas.microsoft.com/office/drawing/2014/main" id="{228CB2B7-BF16-4DD7-B09D-6BDAF197B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53" b="97604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869" y="1151017"/>
              <a:ext cx="1130838" cy="1042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Apple Worm Out Clipart Of Names, Fruit And Fruit An - Apel Kartun ...">
              <a:extLst>
                <a:ext uri="{FF2B5EF4-FFF2-40B4-BE49-F238E27FC236}">
                  <a16:creationId xmlns:a16="http://schemas.microsoft.com/office/drawing/2014/main" id="{162E9D63-2528-4F0B-AA1F-452D98941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53" b="97604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170" y="1183931"/>
              <a:ext cx="1130838" cy="1042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Apple Worm Out Clipart Of Names, Fruit And Fruit An - Apel Kartun ...">
              <a:extLst>
                <a:ext uri="{FF2B5EF4-FFF2-40B4-BE49-F238E27FC236}">
                  <a16:creationId xmlns:a16="http://schemas.microsoft.com/office/drawing/2014/main" id="{BF72AA0B-21CC-40F5-8065-1D9CE76A1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53" b="97604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702" y="1183930"/>
              <a:ext cx="1130838" cy="1042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Označba mesta vsebine 2">
            <a:extLst>
              <a:ext uri="{FF2B5EF4-FFF2-40B4-BE49-F238E27FC236}">
                <a16:creationId xmlns:a16="http://schemas.microsoft.com/office/drawing/2014/main" id="{F348EE9A-25FA-4839-8F62-295FCFE2E67A}"/>
              </a:ext>
            </a:extLst>
          </p:cNvPr>
          <p:cNvSpPr txBox="1">
            <a:spLocks/>
          </p:cNvSpPr>
          <p:nvPr/>
        </p:nvSpPr>
        <p:spPr>
          <a:xfrm>
            <a:off x="707357" y="581844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(J) 7                          (T) 10                            (G) 5                            (Š) 3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(L) 4</a:t>
            </a:r>
          </a:p>
        </p:txBody>
      </p:sp>
    </p:spTree>
    <p:extLst>
      <p:ext uri="{BB962C8B-B14F-4D97-AF65-F5344CB8AC3E}">
        <p14:creationId xmlns:p14="http://schemas.microsoft.com/office/powerpoint/2010/main" val="155597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Naslov 1">
            <a:extLst>
              <a:ext uri="{FF2B5EF4-FFF2-40B4-BE49-F238E27FC236}">
                <a16:creationId xmlns:a16="http://schemas.microsoft.com/office/drawing/2014/main" id="{81342490-734F-46EA-8899-4BEF8903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72" y="28924"/>
            <a:ext cx="11430000" cy="923227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7. NA ROŽE SO PRILETELE PIKALOPONICE (GLEJ SLIKO). Z ROŽE Z NAJVEČ LISTI STA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ODLETELI DVE PIKAPOLONICI, Z ROŽE Z NAJVEČ PIKAPOLONIC PA ŠTIRI.</a:t>
            </a:r>
          </a:p>
        </p:txBody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F9C21CA4-04A1-4947-807F-C1D1B3778C1C}"/>
              </a:ext>
            </a:extLst>
          </p:cNvPr>
          <p:cNvGrpSpPr/>
          <p:nvPr/>
        </p:nvGrpSpPr>
        <p:grpSpPr>
          <a:xfrm>
            <a:off x="-336884" y="952151"/>
            <a:ext cx="12288253" cy="4120882"/>
            <a:chOff x="-228600" y="1912441"/>
            <a:chExt cx="12288253" cy="4120882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07431EAC-3553-4CC4-ACE0-003BD408769C}"/>
                </a:ext>
              </a:extLst>
            </p:cNvPr>
            <p:cNvGrpSpPr/>
            <p:nvPr/>
          </p:nvGrpSpPr>
          <p:grpSpPr>
            <a:xfrm>
              <a:off x="-228600" y="1912441"/>
              <a:ext cx="12288253" cy="4120882"/>
              <a:chOff x="-96254" y="1264995"/>
              <a:chExt cx="12288253" cy="4120882"/>
            </a:xfrm>
          </p:grpSpPr>
          <p:pic>
            <p:nvPicPr>
              <p:cNvPr id="23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EFA59441-F675-408D-9D27-DE715665E7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902" b="95285" l="9928" r="89892">
                            <a14:foregroundMark x1="67329" y1="61301" x2="68412" y2="67967"/>
                            <a14:foregroundMark x1="68231" y1="69268" x2="68773" y2="72358"/>
                            <a14:foregroundMark x1="66968" y1="61138" x2="68231" y2="65366"/>
                            <a14:foregroundMark x1="68773" y1="70407" x2="68592" y2="72846"/>
                            <a14:foregroundMark x1="67509" y1="64228" x2="68592" y2="68780"/>
                            <a14:foregroundMark x1="68592" y1="67805" x2="68051" y2="704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6254" y="1352257"/>
                <a:ext cx="3633537" cy="403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D26E7854-331B-4D0E-8FB9-CE0A71E16B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366" b="60488" l="64260" r="898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26" t="45544" b="38182"/>
              <a:stretch/>
            </p:blipFill>
            <p:spPr bwMode="auto">
              <a:xfrm rot="11398651">
                <a:off x="6768565" y="3395967"/>
                <a:ext cx="1374424" cy="6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0F061427-D89C-461D-BB9E-CEAB1FD57B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902" b="95285" l="9928" r="89892">
                            <a14:foregroundMark x1="67329" y1="61301" x2="68412" y2="67967"/>
                            <a14:foregroundMark x1="68231" y1="69268" x2="68773" y2="72358"/>
                            <a14:foregroundMark x1="66968" y1="61138" x2="68231" y2="65366"/>
                            <a14:foregroundMark x1="68773" y1="70407" x2="68592" y2="72846"/>
                            <a14:foregroundMark x1="67509" y1="64228" x2="68592" y2="68780"/>
                            <a14:foregroundMark x1="68592" y1="67805" x2="68051" y2="704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2984" y="1352257"/>
                <a:ext cx="3633537" cy="403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5BE57ADA-BB93-4994-A95D-5CF3BB7C17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902" b="95285" l="9928" r="89892">
                            <a14:foregroundMark x1="67329" y1="61301" x2="68412" y2="67967"/>
                            <a14:foregroundMark x1="68231" y1="69268" x2="68773" y2="72358"/>
                            <a14:foregroundMark x1="66968" y1="61138" x2="68231" y2="65366"/>
                            <a14:foregroundMark x1="68773" y1="70407" x2="68592" y2="72846"/>
                            <a14:foregroundMark x1="67509" y1="64228" x2="68592" y2="68780"/>
                            <a14:foregroundMark x1="68592" y1="67805" x2="68051" y2="704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4525" y="1264995"/>
                <a:ext cx="3633537" cy="403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5C8ECE62-1CE1-43AA-963B-D0D58A8655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902" b="95285" l="9928" r="89892">
                            <a14:foregroundMark x1="67329" y1="61301" x2="68412" y2="67967"/>
                            <a14:foregroundMark x1="68231" y1="69268" x2="68773" y2="72358"/>
                            <a14:foregroundMark x1="66968" y1="61138" x2="68231" y2="65366"/>
                            <a14:foregroundMark x1="68773" y1="70407" x2="68592" y2="72846"/>
                            <a14:foregroundMark x1="67509" y1="64228" x2="68592" y2="68780"/>
                            <a14:foregroundMark x1="68592" y1="67805" x2="68051" y2="704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58462" y="1264995"/>
                <a:ext cx="3633537" cy="4033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1174EF25-CF06-431D-A448-5027AC58E9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366" b="60488" l="64260" r="898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26" t="45544" b="38182"/>
              <a:stretch/>
            </p:blipFill>
            <p:spPr bwMode="auto">
              <a:xfrm rot="20785423">
                <a:off x="7951766" y="3775330"/>
                <a:ext cx="1374424" cy="6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3BF054C1-1288-43EE-925B-1E0E23F9EE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366" b="60488" l="64260" r="898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26" t="45544" b="38182"/>
              <a:stretch/>
            </p:blipFill>
            <p:spPr bwMode="auto">
              <a:xfrm rot="18572751">
                <a:off x="10805152" y="3911686"/>
                <a:ext cx="1374424" cy="6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4A186A12-1C8F-453B-9EF6-AA1148CE5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366" b="60488" l="64260" r="898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26" t="45544" b="38182"/>
              <a:stretch/>
            </p:blipFill>
            <p:spPr bwMode="auto">
              <a:xfrm rot="11555634">
                <a:off x="9836409" y="3642412"/>
                <a:ext cx="1374424" cy="6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26517288-A3A9-40A1-80DA-A809344CAD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366" b="60488" l="64260" r="898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26" t="45544" b="38182"/>
              <a:stretch/>
            </p:blipFill>
            <p:spPr bwMode="auto">
              <a:xfrm rot="11890358">
                <a:off x="1205047" y="4024328"/>
                <a:ext cx="1374424" cy="6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D4F130CF-F8B2-4941-BA3D-A4FC26BD26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366" b="60488" l="64260" r="898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26" t="45544" b="38182"/>
              <a:stretch/>
            </p:blipFill>
            <p:spPr bwMode="auto">
              <a:xfrm rot="11708199">
                <a:off x="6779855" y="4005521"/>
                <a:ext cx="1374424" cy="6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38CD261D-134C-4118-8C11-DEEAF2C18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366" b="60488" l="64260" r="898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26" t="45544" b="38182"/>
              <a:stretch/>
            </p:blipFill>
            <p:spPr bwMode="auto">
              <a:xfrm rot="10454307">
                <a:off x="3938231" y="4147059"/>
                <a:ext cx="1374424" cy="6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98F6E114-29F3-426F-B313-8C92C97E08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366" b="60488" l="64260" r="898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26" t="45544" b="38182"/>
              <a:stretch/>
            </p:blipFill>
            <p:spPr bwMode="auto">
              <a:xfrm rot="10800000">
                <a:off x="3912860" y="3512950"/>
                <a:ext cx="1374424" cy="6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69A92164-E1D9-4D23-B2C7-BC02482780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366" b="60488" l="64260" r="898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26" t="45544" b="38182"/>
              <a:stretch/>
            </p:blipFill>
            <p:spPr bwMode="auto">
              <a:xfrm rot="19886984">
                <a:off x="5153834" y="4221106"/>
                <a:ext cx="1374424" cy="6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C79F2B32-36E5-4E3E-9ECA-F06A697E77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366" b="60488" l="64260" r="898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26" t="45544" b="38182"/>
              <a:stretch/>
            </p:blipFill>
            <p:spPr bwMode="auto">
              <a:xfrm rot="20431554">
                <a:off x="5142972" y="3708172"/>
                <a:ext cx="1374424" cy="6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4D0E5405-E6BE-4909-ADBE-9251CCE74F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366" b="60488" l="64260" r="898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26" t="45544" b="38182"/>
              <a:stretch/>
            </p:blipFill>
            <p:spPr bwMode="auto">
              <a:xfrm rot="19830160">
                <a:off x="7648049" y="2538230"/>
                <a:ext cx="1374424" cy="6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062C51F0-C547-4C9E-8E80-A2BE40A8D2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366" b="60488" l="64260" r="898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26" t="45544" b="38182"/>
              <a:stretch/>
            </p:blipFill>
            <p:spPr bwMode="auto">
              <a:xfrm rot="182560">
                <a:off x="7937857" y="4355565"/>
                <a:ext cx="1374424" cy="6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F7059A0B-67E3-41C3-BE79-92832D24AA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366" b="60488" l="64260" r="898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26" t="45544" b="38182"/>
              <a:stretch/>
            </p:blipFill>
            <p:spPr bwMode="auto">
              <a:xfrm rot="19228295">
                <a:off x="2257691" y="3960557"/>
                <a:ext cx="1374424" cy="6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Fiore Giallo Clipart Immagine gratis - Public Domain Pictures">
                <a:extLst>
                  <a:ext uri="{FF2B5EF4-FFF2-40B4-BE49-F238E27FC236}">
                    <a16:creationId xmlns:a16="http://schemas.microsoft.com/office/drawing/2014/main" id="{0BEE2A8E-9D2A-4D54-93AD-86FFBE0F42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5366" b="60488" l="64260" r="898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26" t="45544" b="38182"/>
              <a:stretch/>
            </p:blipFill>
            <p:spPr bwMode="auto">
              <a:xfrm rot="12031087">
                <a:off x="1162822" y="3272977"/>
                <a:ext cx="1374424" cy="648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00" name="Picture 4" descr="Beatles Clipart at GetDrawings | Free download">
              <a:extLst>
                <a:ext uri="{FF2B5EF4-FFF2-40B4-BE49-F238E27FC236}">
                  <a16:creationId xmlns:a16="http://schemas.microsoft.com/office/drawing/2014/main" id="{595A578E-3A0E-439D-8419-D772FF87CD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769953">
              <a:off x="10001683" y="2746814"/>
              <a:ext cx="473877" cy="439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Beatles Clipart at GetDrawings | Free download">
              <a:extLst>
                <a:ext uri="{FF2B5EF4-FFF2-40B4-BE49-F238E27FC236}">
                  <a16:creationId xmlns:a16="http://schemas.microsoft.com/office/drawing/2014/main" id="{CAC9D085-89D6-481D-AAA5-BF8AFB6CC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60490">
              <a:off x="3993026" y="2674359"/>
              <a:ext cx="492199" cy="456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Beatles Clipart at GetDrawings | Free download">
              <a:extLst>
                <a:ext uri="{FF2B5EF4-FFF2-40B4-BE49-F238E27FC236}">
                  <a16:creationId xmlns:a16="http://schemas.microsoft.com/office/drawing/2014/main" id="{FFD632D6-AB59-4FC1-87D3-36BC55C91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26425">
              <a:off x="1330557" y="2484957"/>
              <a:ext cx="482998" cy="448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Beatles Clipart at GetDrawings | Free download">
              <a:extLst>
                <a:ext uri="{FF2B5EF4-FFF2-40B4-BE49-F238E27FC236}">
                  <a16:creationId xmlns:a16="http://schemas.microsoft.com/office/drawing/2014/main" id="{4077BA04-A0C6-4BBA-B44C-1E7B0A9D5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39678">
              <a:off x="6339355" y="2754352"/>
              <a:ext cx="419812" cy="389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Beatles Clipart at GetDrawings | Free download">
              <a:extLst>
                <a:ext uri="{FF2B5EF4-FFF2-40B4-BE49-F238E27FC236}">
                  <a16:creationId xmlns:a16="http://schemas.microsoft.com/office/drawing/2014/main" id="{62259668-848D-4FE0-B53E-7911B86C8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4158">
              <a:off x="1272834" y="3078117"/>
              <a:ext cx="388787" cy="360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Beatles Clipart at GetDrawings | Free download">
              <a:extLst>
                <a:ext uri="{FF2B5EF4-FFF2-40B4-BE49-F238E27FC236}">
                  <a16:creationId xmlns:a16="http://schemas.microsoft.com/office/drawing/2014/main" id="{CDD9EF9D-A775-4778-AE0A-58C28989D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714" y="3225143"/>
              <a:ext cx="460509" cy="427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Beatles Clipart at GetDrawings | Free download">
              <a:extLst>
                <a:ext uri="{FF2B5EF4-FFF2-40B4-BE49-F238E27FC236}">
                  <a16:creationId xmlns:a16="http://schemas.microsoft.com/office/drawing/2014/main" id="{580974A1-4BA8-4630-AF4D-82450D6D2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42652">
              <a:off x="742747" y="3147644"/>
              <a:ext cx="469141" cy="43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Beatles Clipart at GetDrawings | Free download">
              <a:extLst>
                <a:ext uri="{FF2B5EF4-FFF2-40B4-BE49-F238E27FC236}">
                  <a16:creationId xmlns:a16="http://schemas.microsoft.com/office/drawing/2014/main" id="{EEFF36F8-2AC0-46BE-B490-35DFC901E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534" y="2885514"/>
              <a:ext cx="425693" cy="394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Beatles Clipart at GetDrawings | Free download">
              <a:extLst>
                <a:ext uri="{FF2B5EF4-FFF2-40B4-BE49-F238E27FC236}">
                  <a16:creationId xmlns:a16="http://schemas.microsoft.com/office/drawing/2014/main" id="{F4615559-14C8-43E0-95B9-9E102DBCE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04201">
              <a:off x="7422615" y="2858344"/>
              <a:ext cx="411885" cy="382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Beatles Clipart at GetDrawings | Free download">
              <a:extLst>
                <a:ext uri="{FF2B5EF4-FFF2-40B4-BE49-F238E27FC236}">
                  <a16:creationId xmlns:a16="http://schemas.microsoft.com/office/drawing/2014/main" id="{E69A6BDC-FA6D-48C0-9826-006CB371A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5977">
              <a:off x="6206604" y="3265149"/>
              <a:ext cx="453225" cy="42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Beatles Clipart at GetDrawings | Free download">
              <a:extLst>
                <a:ext uri="{FF2B5EF4-FFF2-40B4-BE49-F238E27FC236}">
                  <a16:creationId xmlns:a16="http://schemas.microsoft.com/office/drawing/2014/main" id="{89D0B8DC-F1B8-4484-89F6-57DF49F25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88478">
              <a:off x="9445771" y="2854935"/>
              <a:ext cx="465402" cy="431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Beatles Clipart at GetDrawings | Free download">
              <a:extLst>
                <a:ext uri="{FF2B5EF4-FFF2-40B4-BE49-F238E27FC236}">
                  <a16:creationId xmlns:a16="http://schemas.microsoft.com/office/drawing/2014/main" id="{7AF9156F-3C90-448B-B42E-D20C4864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26683">
              <a:off x="6935444" y="3434141"/>
              <a:ext cx="483063" cy="448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Beatles Clipart at GetDrawings | Free download">
              <a:extLst>
                <a:ext uri="{FF2B5EF4-FFF2-40B4-BE49-F238E27FC236}">
                  <a16:creationId xmlns:a16="http://schemas.microsoft.com/office/drawing/2014/main" id="{A6E785C0-0223-4EB3-BD00-363E9DBC2D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03207">
              <a:off x="10166160" y="3164695"/>
              <a:ext cx="494974" cy="459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Beatles Clipart at GetDrawings | Free download">
              <a:extLst>
                <a:ext uri="{FF2B5EF4-FFF2-40B4-BE49-F238E27FC236}">
                  <a16:creationId xmlns:a16="http://schemas.microsoft.com/office/drawing/2014/main" id="{7BC06B66-E54E-4069-A1CD-999997E69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68858">
              <a:off x="1516631" y="3503939"/>
              <a:ext cx="431588" cy="400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Beatles Clipart at GetDrawings | Free download">
              <a:extLst>
                <a:ext uri="{FF2B5EF4-FFF2-40B4-BE49-F238E27FC236}">
                  <a16:creationId xmlns:a16="http://schemas.microsoft.com/office/drawing/2014/main" id="{44F19EFB-3DE5-4B32-9BF7-5B5C85060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716" y="3212606"/>
              <a:ext cx="515222" cy="47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Beatles Clipart at GetDrawings | Free download">
              <a:extLst>
                <a:ext uri="{FF2B5EF4-FFF2-40B4-BE49-F238E27FC236}">
                  <a16:creationId xmlns:a16="http://schemas.microsoft.com/office/drawing/2014/main" id="{79F99A42-4437-4C3B-B350-8123C640B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8709">
              <a:off x="1764874" y="2970923"/>
              <a:ext cx="461241" cy="427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Beatles Clipart at GetDrawings | Free download">
              <a:extLst>
                <a:ext uri="{FF2B5EF4-FFF2-40B4-BE49-F238E27FC236}">
                  <a16:creationId xmlns:a16="http://schemas.microsoft.com/office/drawing/2014/main" id="{D91AAF04-AD91-4AA8-B24A-9BB0C83EB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8102">
              <a:off x="860936" y="2636180"/>
              <a:ext cx="440926" cy="40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Beatles Clipart at GetDrawings | Free download">
              <a:extLst>
                <a:ext uri="{FF2B5EF4-FFF2-40B4-BE49-F238E27FC236}">
                  <a16:creationId xmlns:a16="http://schemas.microsoft.com/office/drawing/2014/main" id="{972BE0B9-FF0B-4DAD-A800-0F64143F29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39678">
              <a:off x="9802784" y="2464846"/>
              <a:ext cx="419812" cy="389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Beatles Clipart at GetDrawings | Free download">
              <a:extLst>
                <a:ext uri="{FF2B5EF4-FFF2-40B4-BE49-F238E27FC236}">
                  <a16:creationId xmlns:a16="http://schemas.microsoft.com/office/drawing/2014/main" id="{C8B14E1D-66E8-4C80-8A96-22F0FB52B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39678">
              <a:off x="6751002" y="2356925"/>
              <a:ext cx="419812" cy="389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Beatles Clipart at GetDrawings | Free download">
              <a:extLst>
                <a:ext uri="{FF2B5EF4-FFF2-40B4-BE49-F238E27FC236}">
                  <a16:creationId xmlns:a16="http://schemas.microsoft.com/office/drawing/2014/main" id="{1A1BABC1-640D-4380-AC81-404D030194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39678">
              <a:off x="996588" y="3690199"/>
              <a:ext cx="419812" cy="389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Beatles Clipart at GetDrawings | Free download">
              <a:extLst>
                <a:ext uri="{FF2B5EF4-FFF2-40B4-BE49-F238E27FC236}">
                  <a16:creationId xmlns:a16="http://schemas.microsoft.com/office/drawing/2014/main" id="{D290EED4-DC5A-4072-B7D3-E8F8D4777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39678">
              <a:off x="4296214" y="3280646"/>
              <a:ext cx="419812" cy="389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Beatles Clipart at GetDrawings | Free download">
              <a:extLst>
                <a:ext uri="{FF2B5EF4-FFF2-40B4-BE49-F238E27FC236}">
                  <a16:creationId xmlns:a16="http://schemas.microsoft.com/office/drawing/2014/main" id="{3885CA47-03C5-43D0-9CEB-8C9008FD7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6769" y1="12403" x2="46769" y2="12403"/>
                          <a14:foregroundMark x1="59692" y1="9173" x2="62462" y2="15633"/>
                          <a14:foregroundMark x1="47385" y1="8398" x2="52308" y2="162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39678">
              <a:off x="469554" y="3509525"/>
              <a:ext cx="419812" cy="389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Naslov 1">
            <a:extLst>
              <a:ext uri="{FF2B5EF4-FFF2-40B4-BE49-F238E27FC236}">
                <a16:creationId xmlns:a16="http://schemas.microsoft.com/office/drawing/2014/main" id="{F4B05016-8CDB-4858-B278-4FBB8FADF937}"/>
              </a:ext>
            </a:extLst>
          </p:cNvPr>
          <p:cNvSpPr txBox="1">
            <a:spLocks/>
          </p:cNvSpPr>
          <p:nvPr/>
        </p:nvSpPr>
        <p:spPr>
          <a:xfrm>
            <a:off x="555716" y="4898548"/>
            <a:ext cx="11430000" cy="92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 KATERI ROŽI JE SEDAJ NAJVEČ PIKAPOLONIC?</a:t>
            </a:r>
          </a:p>
        </p:txBody>
      </p:sp>
      <p:sp>
        <p:nvSpPr>
          <p:cNvPr id="42" name="Pravokotnik 41">
            <a:extLst>
              <a:ext uri="{FF2B5EF4-FFF2-40B4-BE49-F238E27FC236}">
                <a16:creationId xmlns:a16="http://schemas.microsoft.com/office/drawing/2014/main" id="{E2B47314-D6DD-48B2-8C12-9031BFFEEBDA}"/>
              </a:ext>
            </a:extLst>
          </p:cNvPr>
          <p:cNvSpPr/>
          <p:nvPr/>
        </p:nvSpPr>
        <p:spPr>
          <a:xfrm>
            <a:off x="865766" y="4041845"/>
            <a:ext cx="655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70" name="Pravokotnik 69">
            <a:extLst>
              <a:ext uri="{FF2B5EF4-FFF2-40B4-BE49-F238E27FC236}">
                <a16:creationId xmlns:a16="http://schemas.microsoft.com/office/drawing/2014/main" id="{63DA5276-C9DD-43F8-AA1B-94705E471B13}"/>
              </a:ext>
            </a:extLst>
          </p:cNvPr>
          <p:cNvSpPr/>
          <p:nvPr/>
        </p:nvSpPr>
        <p:spPr>
          <a:xfrm>
            <a:off x="3664757" y="4120359"/>
            <a:ext cx="655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71" name="Pravokotnik 70">
            <a:extLst>
              <a:ext uri="{FF2B5EF4-FFF2-40B4-BE49-F238E27FC236}">
                <a16:creationId xmlns:a16="http://schemas.microsoft.com/office/drawing/2014/main" id="{9D779E73-E9E5-457E-9E9F-055CCDD8A2C3}"/>
              </a:ext>
            </a:extLst>
          </p:cNvPr>
          <p:cNvSpPr/>
          <p:nvPr/>
        </p:nvSpPr>
        <p:spPr>
          <a:xfrm>
            <a:off x="6518692" y="4096373"/>
            <a:ext cx="655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72" name="Pravokotnik 71">
            <a:extLst>
              <a:ext uri="{FF2B5EF4-FFF2-40B4-BE49-F238E27FC236}">
                <a16:creationId xmlns:a16="http://schemas.microsoft.com/office/drawing/2014/main" id="{A53E4E5F-5EA4-4E35-ACAD-6CA541855604}"/>
              </a:ext>
            </a:extLst>
          </p:cNvPr>
          <p:cNvSpPr/>
          <p:nvPr/>
        </p:nvSpPr>
        <p:spPr>
          <a:xfrm>
            <a:off x="9795582" y="4085591"/>
            <a:ext cx="655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73" name="Označba mesta vsebine 2">
            <a:extLst>
              <a:ext uri="{FF2B5EF4-FFF2-40B4-BE49-F238E27FC236}">
                <a16:creationId xmlns:a16="http://schemas.microsoft.com/office/drawing/2014/main" id="{E4EC542D-EF3A-447A-90E6-4A242FA96B3C}"/>
              </a:ext>
            </a:extLst>
          </p:cNvPr>
          <p:cNvSpPr txBox="1">
            <a:spLocks/>
          </p:cNvSpPr>
          <p:nvPr/>
        </p:nvSpPr>
        <p:spPr>
          <a:xfrm>
            <a:off x="707357" y="5891187"/>
            <a:ext cx="9088225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(V) 1.                          (H) 2.                           (I) 3.                           </a:t>
            </a:r>
            <a:r>
              <a:rPr lang="sl-SI" sz="2000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08627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2CBC1BCC-2DEB-47FD-B1F7-7C734C2862B8}"/>
              </a:ext>
            </a:extLst>
          </p:cNvPr>
          <p:cNvSpPr/>
          <p:nvPr/>
        </p:nvSpPr>
        <p:spPr>
          <a:xfrm>
            <a:off x="445169" y="-86929"/>
            <a:ext cx="1128562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PRIŠEL SI DO KONCA. SEDAJ MORAŠ S ČRKAMI, KI SI JIH DOBIL, SESTAVITI ŠE SMISELNO BESEDO.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KATERO BESEDO SI DOBIL?</a:t>
            </a:r>
            <a:b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sl-S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24" name="Picture 4" descr="Question face free emoticon question mark clipart graphic ...">
            <a:extLst>
              <a:ext uri="{FF2B5EF4-FFF2-40B4-BE49-F238E27FC236}">
                <a16:creationId xmlns:a16="http://schemas.microsoft.com/office/drawing/2014/main" id="{9D24E706-9223-4EF4-A5B1-D0ACC94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54" y="2391762"/>
            <a:ext cx="2430035" cy="24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k wallpaper, Gymnast girl, K:21307870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31" y="2656114"/>
            <a:ext cx="1864814" cy="196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71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270</Words>
  <Application>Microsoft Office PowerPoint</Application>
  <PresentationFormat>Širokozaslonsko</PresentationFormat>
  <Paragraphs>46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PowerPointova predstavitev</vt:lpstr>
      <vt:lpstr>1. ČEBELICA MAJA JE NABIRALA CVETNI PRAH LE NA MODRIH ROŽAH, KI SO HKRATI ZNOTRAJ     KROGA IN IZVEN TRIKOTNIKA (GLEJ SLIKO).      NA KOLIKO ROŽAH JE ČEBELICA MAJA NABIRALA CVETNI PRAH?</vt:lpstr>
      <vt:lpstr>2. V TRGOVINI PRODAJAJO PLIŠASTE IGRAČE. CENA DVEH MEDVEDKOV JE 8 EVROV,      CENA DVEH ZAJČKOV PA 6 EVROV(GLEJ SLIKO).       KOLIKO EVROV JE CENA ENEGA MEDVEDKA IN ZAJČKA SKUPAJ?</vt:lpstr>
      <vt:lpstr>3. PO TEKMOVANJU V TEKU SO SE TEKMOVALCI RAZPOREDILI NA TEKMOVALNIH       STOPNIČKAH. BOLJŠI TEKMOVALEC JE NA VIŠJI STOPNIČKI (GLEJ SLIKO).       KDO JE BIL NA TEKMOVANJU NA 4. MESTU?</vt:lpstr>
      <vt:lpstr>4. JANJI SO SE IZ PERESNICE STRESLE BARVICE (GLEJ SLIKO).       KATERA BARVICA JE PRVA PADLA NA TLA?</vt:lpstr>
      <vt:lpstr>5. KATERI PREDMET V PREGLEDNICI JE DESNO OD TISTE ŽOGE, KI JE NAD KLOBUKOM?</vt:lpstr>
      <vt:lpstr>6. JEŽEK BI RAD SKOZI LABIRINT POBRAL ČIMVEČ HRUŠK (GLEJ SLIKO). NA NOBEN     KVADRAT NE SME STOPITI DVAKRAT. NAJVEČ KOLIKO HRUŠK LAHKO JEŽEK POBERE?</vt:lpstr>
      <vt:lpstr>7. NA ROŽE SO PRILETELE PIKALOPONICE (GLEJ SLIKO). Z ROŽE Z NAJVEČ LISTI STA    ODLETELI DVE PIKAPOLONICI, Z ROŽE Z NAJVEČ PIKAPOLONIC PA ŠTIRI.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 </cp:lastModifiedBy>
  <cp:revision>39</cp:revision>
  <dcterms:created xsi:type="dcterms:W3CDTF">2020-04-08T13:37:50Z</dcterms:created>
  <dcterms:modified xsi:type="dcterms:W3CDTF">2020-05-09T17:34:47Z</dcterms:modified>
</cp:coreProperties>
</file>