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62" r:id="rId3"/>
    <p:sldId id="263" r:id="rId4"/>
    <p:sldId id="259" r:id="rId5"/>
    <p:sldId id="258" r:id="rId6"/>
    <p:sldId id="261" r:id="rId7"/>
    <p:sldId id="257" r:id="rId8"/>
    <p:sldId id="260"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72" d="100"/>
          <a:sy n="72" d="100"/>
        </p:scale>
        <p:origin x="61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sl-SI"/>
              <a:t>Uredite slog naslova matrice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l-SI"/>
              <a:t>Kliknite, da uredite slog podnaslova matrice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3/19/2020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3/19/2020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sl-SI"/>
              <a:t>Uredite slog naslova matrice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3/19/2020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Content Placeholder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3/19/2020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sl-SI"/>
              <a:t>Uredite slog naslova matrice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3/19/2020</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3/19/2020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l-SI"/>
              <a:t>Uredite slog naslova matrice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3/19/2020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l-SI"/>
              <a:t>Uredite slog naslova matrice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3/19/2020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3/19/2020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Vsebina z naslovom">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sl-SI"/>
              <a:t>Uredite slog naslova matrice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Date Placeholder 4"/>
          <p:cNvSpPr>
            <a:spLocks noGrp="1"/>
          </p:cNvSpPr>
          <p:nvPr>
            <p:ph type="dt" sz="half" idx="10"/>
          </p:nvPr>
        </p:nvSpPr>
        <p:spPr/>
        <p:txBody>
          <a:bodyPr/>
          <a:lstStyle/>
          <a:p>
            <a:fld id="{DA16AA21-1863-4931-97CB-99D0A168701B}" type="datetimeFigureOut">
              <a:rPr lang="en-US" dirty="0"/>
              <a:t>3/19/2020</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sl-SI"/>
              <a:t>Uredite slog naslova matrice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a:t>Kliknite ikono, če želite dodati sliko</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Date Placeholder 4"/>
          <p:cNvSpPr>
            <a:spLocks noGrp="1"/>
          </p:cNvSpPr>
          <p:nvPr>
            <p:ph type="dt" sz="half" idx="10"/>
          </p:nvPr>
        </p:nvSpPr>
        <p:spPr/>
        <p:txBody>
          <a:bodyPr/>
          <a:lstStyle/>
          <a:p>
            <a:fld id="{3772C379-9A7C-4C87-A116-CBE9F58B04C5}" type="datetimeFigureOut">
              <a:rPr lang="en-US" dirty="0"/>
              <a:t>3/19/2020</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sl-SI"/>
              <a:t>Uredite slog naslova matrice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3/19/2020</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QH-dvFb7viA" TargetMode="Externa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654756" y="1432223"/>
            <a:ext cx="11153422" cy="3035808"/>
          </a:xfrm>
        </p:spPr>
        <p:txBody>
          <a:bodyPr/>
          <a:lstStyle/>
          <a:p>
            <a:r>
              <a:rPr lang="sl-SI" dirty="0"/>
              <a:t>Četverica modernistov</a:t>
            </a:r>
          </a:p>
        </p:txBody>
      </p:sp>
      <p:sp>
        <p:nvSpPr>
          <p:cNvPr id="3" name="Podnaslov 2"/>
          <p:cNvSpPr>
            <a:spLocks noGrp="1"/>
          </p:cNvSpPr>
          <p:nvPr>
            <p:ph type="subTitle" idx="1"/>
          </p:nvPr>
        </p:nvSpPr>
        <p:spPr/>
        <p:txBody>
          <a:bodyPr>
            <a:normAutofit/>
          </a:bodyPr>
          <a:lstStyle/>
          <a:p>
            <a:r>
              <a:rPr lang="sl-SI" sz="3000" dirty="0"/>
              <a:t>Cankar, Kette, Murn – Aleksandrov, Župančič</a:t>
            </a:r>
          </a:p>
        </p:txBody>
      </p:sp>
    </p:spTree>
    <p:extLst>
      <p:ext uri="{BB962C8B-B14F-4D97-AF65-F5344CB8AC3E}">
        <p14:creationId xmlns:p14="http://schemas.microsoft.com/office/powerpoint/2010/main" val="153336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p:cNvPicPr>
            <a:picLocks noChangeAspect="1"/>
          </p:cNvPicPr>
          <p:nvPr/>
        </p:nvPicPr>
        <p:blipFill>
          <a:blip r:embed="rId2"/>
          <a:stretch>
            <a:fillRect/>
          </a:stretch>
        </p:blipFill>
        <p:spPr>
          <a:xfrm>
            <a:off x="8344852" y="41910"/>
            <a:ext cx="3609975" cy="4762500"/>
          </a:xfrm>
          <a:prstGeom prst="rect">
            <a:avLst/>
          </a:prstGeom>
        </p:spPr>
      </p:pic>
      <p:sp>
        <p:nvSpPr>
          <p:cNvPr id="2" name="Naslov 1"/>
          <p:cNvSpPr>
            <a:spLocks noGrp="1"/>
          </p:cNvSpPr>
          <p:nvPr>
            <p:ph type="title"/>
          </p:nvPr>
        </p:nvSpPr>
        <p:spPr>
          <a:xfrm>
            <a:off x="8651240" y="416348"/>
            <a:ext cx="3200400" cy="1737360"/>
          </a:xfrm>
        </p:spPr>
        <p:txBody>
          <a:bodyPr/>
          <a:lstStyle/>
          <a:p>
            <a:endParaRPr lang="sl-SI" dirty="0"/>
          </a:p>
        </p:txBody>
      </p:sp>
      <p:sp>
        <p:nvSpPr>
          <p:cNvPr id="3" name="Označba mesta vsebine 2"/>
          <p:cNvSpPr>
            <a:spLocks noGrp="1"/>
          </p:cNvSpPr>
          <p:nvPr>
            <p:ph idx="1"/>
          </p:nvPr>
        </p:nvSpPr>
        <p:spPr>
          <a:xfrm>
            <a:off x="829491" y="416348"/>
            <a:ext cx="7208520" cy="6029607"/>
          </a:xfrm>
        </p:spPr>
        <p:txBody>
          <a:bodyPr>
            <a:normAutofit fontScale="85000" lnSpcReduction="20000"/>
          </a:bodyPr>
          <a:lstStyle/>
          <a:p>
            <a:pPr marL="0" lvl="0" indent="0">
              <a:buNone/>
            </a:pPr>
            <a:r>
              <a:rPr lang="sl-SI" sz="5000" dirty="0">
                <a:solidFill>
                  <a:sysClr val="windowText" lastClr="000000"/>
                </a:solidFill>
                <a:latin typeface="Arial" panose="020B0604020202020204" pitchFamily="34" charset="0"/>
                <a:cs typeface="Arial" panose="020B0604020202020204" pitchFamily="34" charset="0"/>
              </a:rPr>
              <a:t>IVAN CANKAR</a:t>
            </a:r>
          </a:p>
          <a:p>
            <a:pPr marL="0" lvl="0" indent="0">
              <a:buNone/>
            </a:pPr>
            <a:endParaRPr lang="sl-SI" sz="1800" dirty="0">
              <a:solidFill>
                <a:sysClr val="windowText" lastClr="000000"/>
              </a:solidFill>
              <a:latin typeface="Arial" panose="020B0604020202020204" pitchFamily="34" charset="0"/>
              <a:cs typeface="Arial" panose="020B0604020202020204" pitchFamily="34" charset="0"/>
            </a:endParaRPr>
          </a:p>
          <a:p>
            <a:pPr marL="0" lvl="0" indent="0">
              <a:buNone/>
            </a:pPr>
            <a:r>
              <a:rPr lang="sl-SI" sz="3000">
                <a:solidFill>
                  <a:sysClr val="windowText" lastClr="000000"/>
                </a:solidFill>
                <a:latin typeface="Arial" panose="020B0604020202020204" pitchFamily="34" charset="0"/>
                <a:cs typeface="Arial" panose="020B0604020202020204" pitchFamily="34" charset="0"/>
              </a:rPr>
              <a:t>1876-1918, Vrhnika </a:t>
            </a:r>
            <a:r>
              <a:rPr lang="sl-SI" sz="3000" dirty="0">
                <a:solidFill>
                  <a:sysClr val="windowText" lastClr="000000"/>
                </a:solidFill>
                <a:latin typeface="Arial" panose="020B0604020202020204" pitchFamily="34" charset="0"/>
                <a:cs typeface="Arial" panose="020B0604020202020204" pitchFamily="34" charset="0"/>
              </a:rPr>
              <a:t>(</a:t>
            </a:r>
            <a:r>
              <a:rPr lang="sl-SI" sz="3000">
                <a:solidFill>
                  <a:sysClr val="windowText" lastClr="000000"/>
                </a:solidFill>
                <a:latin typeface="Arial" panose="020B0604020202020204" pitchFamily="34" charset="0"/>
                <a:cs typeface="Arial" panose="020B0604020202020204" pitchFamily="34" charset="0"/>
              </a:rPr>
              <a:t>Klanec)</a:t>
            </a:r>
          </a:p>
          <a:p>
            <a:pPr marL="0" lvl="0" indent="0">
              <a:buNone/>
            </a:pPr>
            <a:endParaRPr lang="sl-SI" sz="3000" dirty="0">
              <a:solidFill>
                <a:sysClr val="windowText" lastClr="000000"/>
              </a:solidFill>
              <a:latin typeface="Arial" panose="020B0604020202020204" pitchFamily="34" charset="0"/>
              <a:cs typeface="Arial" panose="020B0604020202020204" pitchFamily="34" charset="0"/>
            </a:endParaRPr>
          </a:p>
          <a:p>
            <a:pPr marL="0" lvl="0" indent="0">
              <a:buNone/>
            </a:pPr>
            <a:r>
              <a:rPr lang="sl-SI" sz="3000" dirty="0">
                <a:solidFill>
                  <a:sysClr val="windowText" lastClr="000000"/>
                </a:solidFill>
                <a:latin typeface="Arial" panose="020B0604020202020204" pitchFamily="34" charset="0"/>
                <a:cs typeface="Arial" panose="020B0604020202020204" pitchFamily="34" charset="0"/>
              </a:rPr>
              <a:t>pisatelj, pesnik, dramatik, esejist</a:t>
            </a:r>
          </a:p>
          <a:p>
            <a:pPr marL="0" lvl="0" indent="0">
              <a:buNone/>
            </a:pPr>
            <a:r>
              <a:rPr lang="sl-SI" sz="3000" dirty="0">
                <a:solidFill>
                  <a:sysClr val="windowText" lastClr="000000"/>
                </a:solidFill>
                <a:latin typeface="Arial" panose="020B0604020202020204" pitchFamily="34" charset="0"/>
                <a:cs typeface="Arial" panose="020B0604020202020204" pitchFamily="34" charset="0"/>
              </a:rPr>
              <a:t>Dela:</a:t>
            </a:r>
          </a:p>
          <a:p>
            <a:pPr marL="0" lvl="0" indent="0">
              <a:lnSpc>
                <a:spcPct val="170000"/>
              </a:lnSpc>
              <a:buNone/>
            </a:pPr>
            <a:r>
              <a:rPr lang="sl-SI" sz="2400" dirty="0">
                <a:solidFill>
                  <a:sysClr val="windowText" lastClr="000000"/>
                </a:solidFill>
                <a:latin typeface="Arial" panose="020B0604020202020204" pitchFamily="34" charset="0"/>
                <a:cs typeface="Arial" panose="020B0604020202020204" pitchFamily="34" charset="0"/>
              </a:rPr>
              <a:t>Dramatika</a:t>
            </a:r>
            <a:r>
              <a:rPr lang="sl-SI" sz="3000" dirty="0">
                <a:solidFill>
                  <a:sysClr val="windowText" lastClr="000000"/>
                </a:solidFill>
                <a:latin typeface="Arial" panose="020B0604020202020204" pitchFamily="34" charset="0"/>
                <a:cs typeface="Arial" panose="020B0604020202020204" pitchFamily="34" charset="0"/>
              </a:rPr>
              <a:t> – Pohujšanje v dolini Šentflorjanski, Kralj na Betajnovi, Hlapci</a:t>
            </a:r>
          </a:p>
          <a:p>
            <a:pPr marL="0" lvl="0" indent="0">
              <a:buNone/>
            </a:pPr>
            <a:r>
              <a:rPr lang="sl-SI" sz="2400" dirty="0">
                <a:solidFill>
                  <a:sysClr val="windowText" lastClr="000000"/>
                </a:solidFill>
                <a:latin typeface="Arial" panose="020B0604020202020204" pitchFamily="34" charset="0"/>
                <a:cs typeface="Arial" panose="020B0604020202020204" pitchFamily="34" charset="0"/>
              </a:rPr>
              <a:t>Poezija</a:t>
            </a:r>
            <a:r>
              <a:rPr lang="sl-SI" sz="3000" dirty="0">
                <a:solidFill>
                  <a:sysClr val="windowText" lastClr="000000"/>
                </a:solidFill>
                <a:latin typeface="Arial" panose="020B0604020202020204" pitchFamily="34" charset="0"/>
                <a:cs typeface="Arial" panose="020B0604020202020204" pitchFamily="34" charset="0"/>
              </a:rPr>
              <a:t> – Erotika</a:t>
            </a:r>
          </a:p>
          <a:p>
            <a:pPr marL="0" lvl="0" indent="0">
              <a:lnSpc>
                <a:spcPct val="170000"/>
              </a:lnSpc>
              <a:buNone/>
            </a:pPr>
            <a:r>
              <a:rPr lang="sl-SI" sz="2400" dirty="0">
                <a:solidFill>
                  <a:sysClr val="windowText" lastClr="000000"/>
                </a:solidFill>
                <a:latin typeface="Arial" panose="020B0604020202020204" pitchFamily="34" charset="0"/>
                <a:cs typeface="Arial" panose="020B0604020202020204" pitchFamily="34" charset="0"/>
              </a:rPr>
              <a:t>Proza</a:t>
            </a:r>
            <a:r>
              <a:rPr lang="sl-SI" sz="3000" dirty="0">
                <a:solidFill>
                  <a:sysClr val="windowText" lastClr="000000"/>
                </a:solidFill>
                <a:latin typeface="Arial" panose="020B0604020202020204" pitchFamily="34" charset="0"/>
                <a:cs typeface="Arial" panose="020B0604020202020204" pitchFamily="34" charset="0"/>
              </a:rPr>
              <a:t> – Na klancu, Hlapec Jernej in njegova pravica, Moje življenje, Kurent</a:t>
            </a:r>
          </a:p>
          <a:p>
            <a:pPr marL="0" lvl="0" indent="0">
              <a:buNone/>
            </a:pPr>
            <a:endParaRPr lang="sl-SI" sz="3000" dirty="0">
              <a:solidFill>
                <a:sysClr val="windowText" lastClr="000000"/>
              </a:solidFill>
              <a:latin typeface="Arial" panose="020B0604020202020204" pitchFamily="34" charset="0"/>
              <a:cs typeface="Arial" panose="020B0604020202020204" pitchFamily="34" charset="0"/>
            </a:endParaRPr>
          </a:p>
          <a:p>
            <a:endParaRPr lang="sl-SI" dirty="0"/>
          </a:p>
        </p:txBody>
      </p:sp>
      <p:sp>
        <p:nvSpPr>
          <p:cNvPr id="4" name="Označba mesta besedila 3"/>
          <p:cNvSpPr>
            <a:spLocks noGrp="1"/>
          </p:cNvSpPr>
          <p:nvPr>
            <p:ph type="body" sz="half" idx="2"/>
          </p:nvPr>
        </p:nvSpPr>
        <p:spPr>
          <a:xfrm>
            <a:off x="8549639" y="4924947"/>
            <a:ext cx="3200400" cy="1521009"/>
          </a:xfrm>
        </p:spPr>
        <p:txBody>
          <a:bodyPr/>
          <a:lstStyle/>
          <a:p>
            <a:r>
              <a:rPr lang="sl-SI" sz="2000" i="1" dirty="0">
                <a:solidFill>
                  <a:srgbClr val="FF0000"/>
                </a:solidFill>
                <a:latin typeface="Cambria" panose="02040503050406030204" pitchFamily="18" charset="0"/>
              </a:rPr>
              <a:t>'</a:t>
            </a:r>
            <a:r>
              <a:rPr lang="sl-SI" sz="2000" i="1" dirty="0">
                <a:solidFill>
                  <a:srgbClr val="C00000"/>
                </a:solidFill>
                <a:latin typeface="Cambria" panose="02040503050406030204" pitchFamily="18" charset="0"/>
              </a:rPr>
              <a:t>'K vragu vse teorije. Moje oči niso mrtev aparat; moje oči so pokoren organ moje duše.''</a:t>
            </a:r>
          </a:p>
          <a:p>
            <a:endParaRPr lang="sl-SI" dirty="0">
              <a:solidFill>
                <a:srgbClr val="C00000"/>
              </a:solidFill>
            </a:endParaRPr>
          </a:p>
        </p:txBody>
      </p:sp>
    </p:spTree>
    <p:extLst>
      <p:ext uri="{BB962C8B-B14F-4D97-AF65-F5344CB8AC3E}">
        <p14:creationId xmlns:p14="http://schemas.microsoft.com/office/powerpoint/2010/main" val="4258933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496711" y="612845"/>
            <a:ext cx="11006667" cy="5632311"/>
          </a:xfrm>
          <a:prstGeom prst="rect">
            <a:avLst/>
          </a:prstGeom>
        </p:spPr>
        <p:txBody>
          <a:bodyPr wrap="square">
            <a:spAutoFit/>
          </a:bodyPr>
          <a:lstStyle/>
          <a:p>
            <a:r>
              <a:rPr lang="sl-SI" sz="2400" i="1" dirty="0">
                <a:latin typeface="Cambria" panose="02040503050406030204" pitchFamily="18" charset="0"/>
              </a:rPr>
              <a:t>Jernej ni stopil v hišo, tudi na polje ni pogledal; šel je v hlev in je legel na steljo. Tam je mislil take misli, kakršnih nikoli poprej.</a:t>
            </a:r>
          </a:p>
          <a:p>
            <a:pPr marL="342900" indent="-342900">
              <a:buFontTx/>
              <a:buChar char="-"/>
            </a:pPr>
            <a:r>
              <a:rPr lang="sl-SI" sz="2400" i="1" dirty="0">
                <a:latin typeface="Cambria" panose="02040503050406030204" pitchFamily="18" charset="0"/>
              </a:rPr>
              <a:t>Štirideset let bo, tako je mislil, štirideset in nič manj, ko sem prestopil ta prag. Bajta je bila takrat, čemerna in ubožna, da je bilo gospodarja sram in hlapca. Pa je tekel pot v potokih, pa smo postavili dom, da je ženskam veselje, moškim čast. Kdo ga je postavil? Vsi so pomrli, trudni; ostal sem sam, poslednji gospodar. Na prostrano, blagoslovljeno polje gleda naš dom. Kdo je obdelal to prostrano polje. kdo ga je razširil? Vsi so pomrli, ostal sem sam, poslednji </a:t>
            </a:r>
            <a:r>
              <a:rPr lang="sl-SI" sz="2400" i="1" dirty="0" err="1">
                <a:latin typeface="Cambria" panose="02040503050406030204" pitchFamily="18" charset="0"/>
              </a:rPr>
              <a:t>oralec</a:t>
            </a:r>
            <a:r>
              <a:rPr lang="sl-SI" sz="2400" i="1" dirty="0">
                <a:latin typeface="Cambria" panose="02040503050406030204" pitchFamily="18" charset="0"/>
              </a:rPr>
              <a:t>, poslednji kosec... Glejte, čudo prečudno: štirideset let je rodila jablan, vrtu čast in gospodar; pa pride tujec, pa bi izkopal jablan ter jo presadil na kamen!... Glejte, čudo prečudno: štirideset let je robotal, da bi postavil dom, s svojim potom je pognojil polje in senožet; in ko je dom stal, ko sta bila rodovitna polje in senožet, pride človek - </a:t>
            </a:r>
            <a:r>
              <a:rPr lang="sl-SI" sz="2400" i="1" dirty="0" err="1">
                <a:latin typeface="Cambria" panose="02040503050406030204" pitchFamily="18" charset="0"/>
              </a:rPr>
              <a:t>odkod</a:t>
            </a:r>
            <a:r>
              <a:rPr lang="sl-SI" sz="2400" i="1" dirty="0">
                <a:latin typeface="Cambria" panose="02040503050406030204" pitchFamily="18" charset="0"/>
              </a:rPr>
              <a:t> pač pride? - in pravi: Nisi prvi! Ter ga spodi v hlev, sam pa sede na zapeček in si baše pipo!...</a:t>
            </a:r>
          </a:p>
          <a:p>
            <a:pPr marL="342900" indent="-342900">
              <a:buFontTx/>
              <a:buChar char="-"/>
            </a:pPr>
            <a:endParaRPr lang="sl-SI" sz="2400" i="1" dirty="0">
              <a:latin typeface="Cambria" panose="02040503050406030204" pitchFamily="18" charset="0"/>
            </a:endParaRPr>
          </a:p>
          <a:p>
            <a:r>
              <a:rPr lang="sl-SI" sz="2400" i="1" dirty="0">
                <a:latin typeface="Cambria" panose="02040503050406030204" pitchFamily="18" charset="0"/>
              </a:rPr>
              <a:t>														</a:t>
            </a:r>
            <a:r>
              <a:rPr lang="sl-SI" sz="1600" dirty="0">
                <a:latin typeface="Cambria" panose="02040503050406030204" pitchFamily="18" charset="0"/>
              </a:rPr>
              <a:t>Cankar: HLAPEC JERNEJ IN NJEGOVA PRAVICA</a:t>
            </a:r>
          </a:p>
        </p:txBody>
      </p:sp>
    </p:spTree>
    <p:extLst>
      <p:ext uri="{BB962C8B-B14F-4D97-AF65-F5344CB8AC3E}">
        <p14:creationId xmlns:p14="http://schemas.microsoft.com/office/powerpoint/2010/main" val="666592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519289" y="271582"/>
            <a:ext cx="7902222" cy="6217087"/>
          </a:xfrm>
          <a:prstGeom prst="rect">
            <a:avLst/>
          </a:prstGeom>
        </p:spPr>
        <p:txBody>
          <a:bodyPr wrap="square">
            <a:spAutoFit/>
          </a:bodyPr>
          <a:lstStyle/>
          <a:p>
            <a:pPr lvl="0"/>
            <a:r>
              <a:rPr lang="sl-SI" sz="5000" dirty="0">
                <a:solidFill>
                  <a:sysClr val="windowText" lastClr="000000"/>
                </a:solidFill>
                <a:latin typeface="Arial" panose="020B0604020202020204" pitchFamily="34" charset="0"/>
                <a:cs typeface="Arial" panose="020B0604020202020204" pitchFamily="34" charset="0"/>
              </a:rPr>
              <a:t>DRAGOTIN KETTE </a:t>
            </a:r>
            <a:r>
              <a:rPr lang="sl-SI" sz="1200" dirty="0">
                <a:solidFill>
                  <a:sysClr val="windowText" lastClr="000000"/>
                </a:solidFill>
                <a:latin typeface="Arial" panose="020B0604020202020204" pitchFamily="34" charset="0"/>
                <a:cs typeface="Arial" panose="020B0604020202020204" pitchFamily="34" charset="0"/>
                <a:hlinkClick r:id="rId2"/>
              </a:rPr>
              <a:t>Kette - Na trgu</a:t>
            </a:r>
            <a:endParaRPr lang="sl-SI" sz="1200" dirty="0">
              <a:solidFill>
                <a:sysClr val="windowText" lastClr="000000"/>
              </a:solidFill>
              <a:latin typeface="Arial" panose="020B0604020202020204" pitchFamily="34" charset="0"/>
              <a:cs typeface="Arial" panose="020B0604020202020204" pitchFamily="34" charset="0"/>
            </a:endParaRPr>
          </a:p>
          <a:p>
            <a:pPr lvl="0">
              <a:lnSpc>
                <a:spcPct val="150000"/>
              </a:lnSpc>
            </a:pPr>
            <a:r>
              <a:rPr lang="sl-SI" sz="2800">
                <a:solidFill>
                  <a:sysClr val="windowText" lastClr="000000"/>
                </a:solidFill>
                <a:latin typeface="Arial" panose="020B0604020202020204" pitchFamily="34" charset="0"/>
                <a:cs typeface="Arial" panose="020B0604020202020204" pitchFamily="34" charset="0"/>
              </a:rPr>
              <a:t>1876-1899</a:t>
            </a:r>
            <a:endParaRPr lang="sl-SI" sz="2800" dirty="0">
              <a:solidFill>
                <a:sysClr val="windowText" lastClr="000000"/>
              </a:solidFill>
              <a:latin typeface="Arial" panose="020B0604020202020204" pitchFamily="34" charset="0"/>
              <a:cs typeface="Arial" panose="020B0604020202020204" pitchFamily="34" charset="0"/>
            </a:endParaRPr>
          </a:p>
          <a:p>
            <a:pPr lvl="0">
              <a:lnSpc>
                <a:spcPct val="150000"/>
              </a:lnSpc>
            </a:pPr>
            <a:r>
              <a:rPr lang="sl-SI" sz="2800" dirty="0">
                <a:solidFill>
                  <a:sysClr val="windowText" lastClr="000000"/>
                </a:solidFill>
                <a:latin typeface="Arial" panose="020B0604020202020204" pitchFamily="34" charset="0"/>
                <a:cs typeface="Arial" panose="020B0604020202020204" pitchFamily="34" charset="0"/>
              </a:rPr>
              <a:t>Prem pri Ilirski Bistrici</a:t>
            </a:r>
          </a:p>
          <a:p>
            <a:pPr lvl="0">
              <a:lnSpc>
                <a:spcPct val="150000"/>
              </a:lnSpc>
            </a:pPr>
            <a:r>
              <a:rPr lang="sl-SI" sz="2800" dirty="0">
                <a:solidFill>
                  <a:sysClr val="windowText" lastClr="000000"/>
                </a:solidFill>
                <a:latin typeface="Arial" panose="020B0604020202020204" pitchFamily="34" charset="0"/>
                <a:cs typeface="Arial" panose="020B0604020202020204" pitchFamily="34" charset="0"/>
              </a:rPr>
              <a:t>kmalu ostal brez staršev</a:t>
            </a:r>
          </a:p>
          <a:p>
            <a:pPr lvl="0">
              <a:lnSpc>
                <a:spcPct val="150000"/>
              </a:lnSpc>
            </a:pPr>
            <a:r>
              <a:rPr lang="sl-SI" sz="2800" dirty="0">
                <a:solidFill>
                  <a:sysClr val="windowText" lastClr="000000"/>
                </a:solidFill>
                <a:latin typeface="Arial" panose="020B0604020202020204" pitchFamily="34" charset="0"/>
                <a:cs typeface="Arial" panose="020B0604020202020204" pitchFamily="34" charset="0"/>
              </a:rPr>
              <a:t>gimnazija in učiteljišče</a:t>
            </a:r>
          </a:p>
          <a:p>
            <a:pPr lvl="0">
              <a:lnSpc>
                <a:spcPct val="150000"/>
              </a:lnSpc>
            </a:pPr>
            <a:r>
              <a:rPr lang="sl-SI" sz="2800" dirty="0">
                <a:solidFill>
                  <a:sysClr val="windowText" lastClr="000000"/>
                </a:solidFill>
                <a:latin typeface="Arial" panose="020B0604020202020204" pitchFamily="34" charset="0"/>
                <a:cs typeface="Arial" panose="020B0604020202020204" pitchFamily="34" charset="0"/>
              </a:rPr>
              <a:t>eden izmed najbolj liričnih pesnikov</a:t>
            </a:r>
          </a:p>
          <a:p>
            <a:pPr lvl="0">
              <a:lnSpc>
                <a:spcPct val="150000"/>
              </a:lnSpc>
            </a:pPr>
            <a:r>
              <a:rPr lang="sl-SI" sz="2800" dirty="0">
                <a:solidFill>
                  <a:sysClr val="windowText" lastClr="000000"/>
                </a:solidFill>
                <a:latin typeface="Arial" panose="020B0604020202020204" pitchFamily="34" charset="0"/>
                <a:cs typeface="Arial" panose="020B0604020202020204" pitchFamily="34" charset="0"/>
              </a:rPr>
              <a:t>Angela Smola – nesrečna ljubezen</a:t>
            </a:r>
          </a:p>
          <a:p>
            <a:pPr lvl="0">
              <a:lnSpc>
                <a:spcPct val="150000"/>
              </a:lnSpc>
            </a:pPr>
            <a:r>
              <a:rPr lang="sl-SI" sz="2800" dirty="0">
                <a:solidFill>
                  <a:sysClr val="windowText" lastClr="000000"/>
                </a:solidFill>
                <a:latin typeface="Arial" panose="020B0604020202020204" pitchFamily="34" charset="0"/>
                <a:cs typeface="Arial" panose="020B0604020202020204" pitchFamily="34" charset="0"/>
              </a:rPr>
              <a:t>zbolel za tuberkulozo, umrl v </a:t>
            </a:r>
            <a:r>
              <a:rPr lang="sl-SI" sz="2800" dirty="0" err="1">
                <a:solidFill>
                  <a:sysClr val="windowText" lastClr="000000"/>
                </a:solidFill>
                <a:latin typeface="Arial" panose="020B0604020202020204" pitchFamily="34" charset="0"/>
                <a:cs typeface="Arial" panose="020B0604020202020204" pitchFamily="34" charset="0"/>
              </a:rPr>
              <a:t>Cukrarni</a:t>
            </a:r>
            <a:r>
              <a:rPr lang="sl-SI" sz="2800" dirty="0">
                <a:solidFill>
                  <a:sysClr val="windowText" lastClr="000000"/>
                </a:solidFill>
                <a:latin typeface="Arial" panose="020B0604020202020204" pitchFamily="34" charset="0"/>
                <a:cs typeface="Arial" panose="020B0604020202020204" pitchFamily="34" charset="0"/>
              </a:rPr>
              <a:t> pri Murnu</a:t>
            </a:r>
          </a:p>
          <a:p>
            <a:pPr lvl="0">
              <a:lnSpc>
                <a:spcPct val="150000"/>
              </a:lnSpc>
            </a:pPr>
            <a:r>
              <a:rPr lang="sl-SI" sz="2800" dirty="0">
                <a:solidFill>
                  <a:sysClr val="windowText" lastClr="000000"/>
                </a:solidFill>
                <a:latin typeface="Arial" panose="020B0604020202020204" pitchFamily="34" charset="0"/>
                <a:cs typeface="Arial" panose="020B0604020202020204" pitchFamily="34" charset="0"/>
              </a:rPr>
              <a:t>posmrtni izid pesniške zbirke  </a:t>
            </a:r>
            <a:r>
              <a:rPr lang="sl-SI" sz="2800" b="1" dirty="0">
                <a:solidFill>
                  <a:sysClr val="windowText" lastClr="000000"/>
                </a:solidFill>
                <a:latin typeface="Arial" panose="020B0604020202020204" pitchFamily="34" charset="0"/>
                <a:cs typeface="Arial" panose="020B0604020202020204" pitchFamily="34" charset="0"/>
              </a:rPr>
              <a:t>POEZIJE </a:t>
            </a:r>
          </a:p>
        </p:txBody>
      </p:sp>
      <p:pic>
        <p:nvPicPr>
          <p:cNvPr id="3" name="Slika 2"/>
          <p:cNvPicPr>
            <a:picLocks noChangeAspect="1"/>
          </p:cNvPicPr>
          <p:nvPr/>
        </p:nvPicPr>
        <p:blipFill>
          <a:blip r:embed="rId3"/>
          <a:stretch>
            <a:fillRect/>
          </a:stretch>
        </p:blipFill>
        <p:spPr>
          <a:xfrm>
            <a:off x="7877703" y="469049"/>
            <a:ext cx="3819525" cy="3543300"/>
          </a:xfrm>
          <a:prstGeom prst="rect">
            <a:avLst/>
          </a:prstGeom>
        </p:spPr>
      </p:pic>
      <p:pic>
        <p:nvPicPr>
          <p:cNvPr id="4" name="Slika 3"/>
          <p:cNvPicPr>
            <a:picLocks noChangeAspect="1"/>
          </p:cNvPicPr>
          <p:nvPr/>
        </p:nvPicPr>
        <p:blipFill>
          <a:blip r:embed="rId4"/>
          <a:stretch>
            <a:fillRect/>
          </a:stretch>
        </p:blipFill>
        <p:spPr>
          <a:xfrm>
            <a:off x="8568267" y="4387850"/>
            <a:ext cx="3394317" cy="1725318"/>
          </a:xfrm>
          <a:prstGeom prst="rect">
            <a:avLst/>
          </a:prstGeom>
        </p:spPr>
      </p:pic>
    </p:spTree>
    <p:extLst>
      <p:ext uri="{BB962C8B-B14F-4D97-AF65-F5344CB8AC3E}">
        <p14:creationId xmlns:p14="http://schemas.microsoft.com/office/powerpoint/2010/main" val="1128523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dirty="0"/>
          </a:p>
        </p:txBody>
      </p:sp>
      <p:sp>
        <p:nvSpPr>
          <p:cNvPr id="3" name="Označba mesta slike 2"/>
          <p:cNvSpPr>
            <a:spLocks noGrp="1"/>
          </p:cNvSpPr>
          <p:nvPr>
            <p:ph type="pic" idx="1"/>
          </p:nvPr>
        </p:nvSpPr>
        <p:spPr/>
      </p:sp>
      <p:pic>
        <p:nvPicPr>
          <p:cNvPr id="5" name="Slika 4"/>
          <p:cNvPicPr>
            <a:picLocks noChangeAspect="1"/>
          </p:cNvPicPr>
          <p:nvPr/>
        </p:nvPicPr>
        <p:blipFill>
          <a:blip r:embed="rId2"/>
          <a:stretch>
            <a:fillRect/>
          </a:stretch>
        </p:blipFill>
        <p:spPr>
          <a:xfrm>
            <a:off x="8549640" y="354470"/>
            <a:ext cx="3528907" cy="3528907"/>
          </a:xfrm>
          <a:prstGeom prst="rect">
            <a:avLst/>
          </a:prstGeom>
        </p:spPr>
      </p:pic>
      <p:sp>
        <p:nvSpPr>
          <p:cNvPr id="4" name="Označba mesta besedila 3"/>
          <p:cNvSpPr>
            <a:spLocks noGrp="1"/>
          </p:cNvSpPr>
          <p:nvPr>
            <p:ph type="body" sz="half" idx="2"/>
          </p:nvPr>
        </p:nvSpPr>
        <p:spPr>
          <a:xfrm>
            <a:off x="8549640" y="4214707"/>
            <a:ext cx="3642360" cy="1595684"/>
          </a:xfrm>
        </p:spPr>
        <p:txBody>
          <a:bodyPr>
            <a:noAutofit/>
          </a:bodyPr>
          <a:lstStyle/>
          <a:p>
            <a:r>
              <a:rPr lang="sl-SI" sz="2000" i="1" dirty="0">
                <a:latin typeface="Cambria" panose="02040503050406030204" pitchFamily="18" charset="0"/>
              </a:rPr>
              <a:t>Življenje celo sprt, nestalen,</a:t>
            </a:r>
            <a:br>
              <a:rPr lang="sl-SI" sz="2000" i="1" dirty="0">
                <a:latin typeface="Cambria" panose="02040503050406030204" pitchFamily="18" charset="0"/>
              </a:rPr>
            </a:br>
            <a:r>
              <a:rPr lang="sl-SI" sz="2000" i="1" dirty="0">
                <a:latin typeface="Cambria" panose="02040503050406030204" pitchFamily="18" charset="0"/>
              </a:rPr>
              <a:t>miru, resnice, sreče je iskal -;</a:t>
            </a:r>
            <a:br>
              <a:rPr lang="sl-SI" sz="2000" i="1" dirty="0">
                <a:latin typeface="Cambria" panose="02040503050406030204" pitchFamily="18" charset="0"/>
              </a:rPr>
            </a:br>
            <a:r>
              <a:rPr lang="sl-SI" sz="2000" i="1" dirty="0">
                <a:latin typeface="Cambria" panose="02040503050406030204" pitchFamily="18" charset="0"/>
              </a:rPr>
              <a:t>njegov bil smoter temen, daljen,</a:t>
            </a:r>
            <a:br>
              <a:rPr lang="sl-SI" sz="2000" i="1" dirty="0">
                <a:latin typeface="Cambria" panose="02040503050406030204" pitchFamily="18" charset="0"/>
              </a:rPr>
            </a:br>
            <a:r>
              <a:rPr lang="sl-SI" sz="2000" i="1" dirty="0">
                <a:latin typeface="Cambria" panose="02040503050406030204" pitchFamily="18" charset="0"/>
              </a:rPr>
              <a:t>umel ga ni, zato je </a:t>
            </a:r>
            <a:r>
              <a:rPr lang="sl-SI" sz="2000" i="1" dirty="0" err="1">
                <a:latin typeface="Cambria" panose="02040503050406030204" pitchFamily="18" charset="0"/>
              </a:rPr>
              <a:t>pal</a:t>
            </a:r>
            <a:r>
              <a:rPr lang="sl-SI" sz="2000" i="1" dirty="0">
                <a:latin typeface="Cambria" panose="02040503050406030204" pitchFamily="18" charset="0"/>
              </a:rPr>
              <a:t>.</a:t>
            </a:r>
          </a:p>
        </p:txBody>
      </p:sp>
      <p:sp>
        <p:nvSpPr>
          <p:cNvPr id="6" name="Pravokotnik 5"/>
          <p:cNvSpPr/>
          <p:nvPr/>
        </p:nvSpPr>
        <p:spPr>
          <a:xfrm>
            <a:off x="189470" y="82510"/>
            <a:ext cx="7924800" cy="6093976"/>
          </a:xfrm>
          <a:prstGeom prst="rect">
            <a:avLst/>
          </a:prstGeom>
        </p:spPr>
        <p:txBody>
          <a:bodyPr wrap="square">
            <a:spAutoFit/>
          </a:bodyPr>
          <a:lstStyle/>
          <a:p>
            <a:pPr lvl="0"/>
            <a:r>
              <a:rPr lang="sl-SI" sz="3600" dirty="0">
                <a:solidFill>
                  <a:sysClr val="windowText" lastClr="000000"/>
                </a:solidFill>
                <a:latin typeface="Arial" panose="020B0604020202020204" pitchFamily="34" charset="0"/>
                <a:cs typeface="Arial" panose="020B0604020202020204" pitchFamily="34" charset="0"/>
              </a:rPr>
              <a:t>JOSIP MURN ALEKSANDROV</a:t>
            </a:r>
          </a:p>
          <a:p>
            <a:pPr lvl="0"/>
            <a:endParaRPr lang="sl-SI" sz="1200" b="1" dirty="0">
              <a:solidFill>
                <a:sysClr val="windowText" lastClr="000000"/>
              </a:solidFill>
              <a:latin typeface="Arial" panose="020B0604020202020204" pitchFamily="34" charset="0"/>
              <a:cs typeface="Arial" panose="020B0604020202020204" pitchFamily="34" charset="0"/>
            </a:endParaRPr>
          </a:p>
          <a:p>
            <a:pPr lvl="0">
              <a:lnSpc>
                <a:spcPct val="150000"/>
              </a:lnSpc>
            </a:pPr>
            <a:r>
              <a:rPr lang="sl-SI" sz="2400" dirty="0">
                <a:solidFill>
                  <a:sysClr val="windowText" lastClr="000000"/>
                </a:solidFill>
                <a:latin typeface="Arial" panose="020B0604020202020204" pitchFamily="34" charset="0"/>
                <a:cs typeface="Arial" panose="020B0604020202020204" pitchFamily="34" charset="0"/>
              </a:rPr>
              <a:t>1879-1901</a:t>
            </a:r>
          </a:p>
          <a:p>
            <a:pPr lvl="0">
              <a:lnSpc>
                <a:spcPct val="150000"/>
              </a:lnSpc>
            </a:pPr>
            <a:r>
              <a:rPr lang="sl-SI" sz="2400" dirty="0">
                <a:solidFill>
                  <a:sysClr val="windowText" lastClr="000000"/>
                </a:solidFill>
                <a:latin typeface="Arial" panose="020B0604020202020204" pitchFamily="34" charset="0"/>
                <a:cs typeface="Arial" panose="020B0604020202020204" pitchFamily="34" charset="0"/>
              </a:rPr>
              <a:t>Ljubljana, nezakonski otrok</a:t>
            </a:r>
          </a:p>
          <a:p>
            <a:pPr lvl="0">
              <a:lnSpc>
                <a:spcPct val="150000"/>
              </a:lnSpc>
            </a:pPr>
            <a:r>
              <a:rPr lang="sl-SI" sz="2400" dirty="0">
                <a:solidFill>
                  <a:sysClr val="windowText" lastClr="000000"/>
                </a:solidFill>
                <a:latin typeface="Arial" panose="020B0604020202020204" pitchFamily="34" charset="0"/>
                <a:cs typeface="Arial" panose="020B0604020202020204" pitchFamily="34" charset="0"/>
              </a:rPr>
              <a:t>živel v reji - Polona Kalanova, </a:t>
            </a:r>
            <a:r>
              <a:rPr lang="sl-SI" sz="2400" dirty="0" err="1">
                <a:solidFill>
                  <a:sysClr val="windowText" lastClr="000000"/>
                </a:solidFill>
                <a:latin typeface="Arial" panose="020B0604020202020204" pitchFamily="34" charset="0"/>
                <a:cs typeface="Arial" panose="020B0604020202020204" pitchFamily="34" charset="0"/>
              </a:rPr>
              <a:t>Cukrarna</a:t>
            </a:r>
            <a:endParaRPr lang="sl-SI" sz="2400" dirty="0">
              <a:solidFill>
                <a:sysClr val="windowText" lastClr="000000"/>
              </a:solidFill>
              <a:latin typeface="Arial" panose="020B0604020202020204" pitchFamily="34" charset="0"/>
              <a:cs typeface="Arial" panose="020B0604020202020204" pitchFamily="34" charset="0"/>
            </a:endParaRPr>
          </a:p>
          <a:p>
            <a:pPr lvl="0">
              <a:lnSpc>
                <a:spcPct val="150000"/>
              </a:lnSpc>
            </a:pPr>
            <a:r>
              <a:rPr lang="sl-SI" sz="2400" dirty="0">
                <a:solidFill>
                  <a:sysClr val="windowText" lastClr="000000"/>
                </a:solidFill>
                <a:latin typeface="Arial" panose="020B0604020202020204" pitchFamily="34" charset="0"/>
                <a:cs typeface="Arial" panose="020B0604020202020204" pitchFamily="34" charset="0"/>
              </a:rPr>
              <a:t>bolehen, živel tudi na kmetiji pri Aleksandrovih</a:t>
            </a:r>
          </a:p>
          <a:p>
            <a:pPr lvl="0">
              <a:lnSpc>
                <a:spcPct val="150000"/>
              </a:lnSpc>
            </a:pPr>
            <a:r>
              <a:rPr lang="sl-SI" sz="2400" dirty="0">
                <a:solidFill>
                  <a:sysClr val="windowText" lastClr="000000"/>
                </a:solidFill>
                <a:latin typeface="Arial" panose="020B0604020202020204" pitchFamily="34" charset="0"/>
                <a:cs typeface="Arial" panose="020B0604020202020204" pitchFamily="34" charset="0"/>
              </a:rPr>
              <a:t>pesnik - impresionist</a:t>
            </a:r>
          </a:p>
          <a:p>
            <a:pPr lvl="0">
              <a:lnSpc>
                <a:spcPct val="150000"/>
              </a:lnSpc>
            </a:pPr>
            <a:r>
              <a:rPr lang="sl-SI" sz="2400" dirty="0">
                <a:solidFill>
                  <a:sysClr val="windowText" lastClr="000000"/>
                </a:solidFill>
                <a:latin typeface="Arial" panose="020B0604020202020204" pitchFamily="34" charset="0"/>
                <a:cs typeface="Arial" panose="020B0604020202020204" pitchFamily="34" charset="0"/>
              </a:rPr>
              <a:t>kmečka tematika, brezdomstvo, odtujenost, slutnja smrti</a:t>
            </a:r>
          </a:p>
          <a:p>
            <a:pPr lvl="0">
              <a:lnSpc>
                <a:spcPct val="150000"/>
              </a:lnSpc>
            </a:pPr>
            <a:r>
              <a:rPr lang="sl-SI" sz="2400" dirty="0">
                <a:solidFill>
                  <a:sysClr val="windowText" lastClr="000000"/>
                </a:solidFill>
                <a:latin typeface="Arial" panose="020B0604020202020204" pitchFamily="34" charset="0"/>
                <a:cs typeface="Arial" panose="020B0604020202020204" pitchFamily="34" charset="0"/>
              </a:rPr>
              <a:t>bivanjske, osebnoizpovedne, razpoloženjske pesmi</a:t>
            </a:r>
          </a:p>
          <a:p>
            <a:pPr>
              <a:lnSpc>
                <a:spcPct val="150000"/>
              </a:lnSpc>
            </a:pPr>
            <a:r>
              <a:rPr lang="sl-SI" sz="2400" b="1" dirty="0">
                <a:solidFill>
                  <a:sysClr val="windowText" lastClr="000000"/>
                </a:solidFill>
                <a:latin typeface="Arial" panose="020B0604020202020204" pitchFamily="34" charset="0"/>
                <a:cs typeface="Arial" panose="020B0604020202020204" pitchFamily="34" charset="0"/>
              </a:rPr>
              <a:t>Pesmi in romance (izdano posthumno – 2 leti po smrti, Ivan Prijatelj)</a:t>
            </a:r>
          </a:p>
          <a:p>
            <a:pPr lvl="0"/>
            <a:endParaRPr lang="sl-SI"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3815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2449689" y="843340"/>
            <a:ext cx="8150578" cy="5047536"/>
          </a:xfrm>
          <a:prstGeom prst="rect">
            <a:avLst/>
          </a:prstGeom>
        </p:spPr>
        <p:txBody>
          <a:bodyPr wrap="square">
            <a:spAutoFit/>
          </a:bodyPr>
          <a:lstStyle/>
          <a:p>
            <a:r>
              <a:rPr lang="sl-SI" sz="2600" i="1" dirty="0">
                <a:latin typeface="Cambria" panose="02040503050406030204" pitchFamily="18" charset="0"/>
              </a:rPr>
              <a:t>In še in še in vedno bolj</a:t>
            </a:r>
            <a:br>
              <a:rPr lang="sl-SI" sz="2600" i="1" dirty="0">
                <a:latin typeface="Cambria" panose="02040503050406030204" pitchFamily="18" charset="0"/>
              </a:rPr>
            </a:br>
            <a:r>
              <a:rPr lang="sl-SI" sz="2600" i="1" dirty="0">
                <a:latin typeface="Cambria" panose="02040503050406030204" pitchFamily="18" charset="0"/>
              </a:rPr>
              <a:t>prši sneg, naletava,</a:t>
            </a:r>
            <a:br>
              <a:rPr lang="sl-SI" sz="2600" i="1" dirty="0">
                <a:latin typeface="Cambria" panose="02040503050406030204" pitchFamily="18" charset="0"/>
              </a:rPr>
            </a:br>
            <a:r>
              <a:rPr lang="sl-SI" sz="2600" i="1" dirty="0">
                <a:latin typeface="Cambria" panose="02040503050406030204" pitchFamily="18" charset="0"/>
              </a:rPr>
              <a:t>in sam sem sredi večnih polj</a:t>
            </a:r>
            <a:br>
              <a:rPr lang="sl-SI" sz="2600" i="1" dirty="0">
                <a:latin typeface="Cambria" panose="02040503050406030204" pitchFamily="18" charset="0"/>
              </a:rPr>
            </a:br>
            <a:r>
              <a:rPr lang="sl-SI" sz="2600" i="1" dirty="0">
                <a:latin typeface="Cambria" panose="02040503050406030204" pitchFamily="18" charset="0"/>
              </a:rPr>
              <a:t>in noga se mi pogrezava. -</a:t>
            </a:r>
            <a:br>
              <a:rPr lang="sl-SI" sz="2600" i="1" dirty="0">
                <a:latin typeface="Cambria" panose="02040503050406030204" pitchFamily="18" charset="0"/>
              </a:rPr>
            </a:br>
            <a:r>
              <a:rPr lang="sl-SI" sz="2600" i="1" dirty="0">
                <a:latin typeface="Cambria" panose="02040503050406030204" pitchFamily="18" charset="0"/>
              </a:rPr>
              <a:t>Kje tihi si mi dom,</a:t>
            </a:r>
            <a:br>
              <a:rPr lang="sl-SI" sz="2600" i="1" dirty="0">
                <a:latin typeface="Cambria" panose="02040503050406030204" pitchFamily="18" charset="0"/>
              </a:rPr>
            </a:br>
            <a:r>
              <a:rPr lang="sl-SI" sz="2600" i="1" dirty="0">
                <a:latin typeface="Cambria" panose="02040503050406030204" pitchFamily="18" charset="0"/>
              </a:rPr>
              <a:t>ti sreča moja prava?</a:t>
            </a:r>
            <a:br>
              <a:rPr lang="sl-SI" sz="2600" i="1" dirty="0">
                <a:latin typeface="Cambria" panose="02040503050406030204" pitchFamily="18" charset="0"/>
              </a:rPr>
            </a:br>
            <a:r>
              <a:rPr lang="sl-SI" sz="2600" i="1" dirty="0">
                <a:latin typeface="Cambria" panose="02040503050406030204" pitchFamily="18" charset="0"/>
              </a:rPr>
              <a:t>Nocoj, </a:t>
            </a:r>
            <a:r>
              <a:rPr lang="sl-SI" sz="2600" i="1" dirty="0" err="1">
                <a:latin typeface="Cambria" panose="02040503050406030204" pitchFamily="18" charset="0"/>
              </a:rPr>
              <a:t>kedaj</a:t>
            </a:r>
            <a:r>
              <a:rPr lang="sl-SI" sz="2600" i="1" dirty="0">
                <a:latin typeface="Cambria" panose="02040503050406030204" pitchFamily="18" charset="0"/>
              </a:rPr>
              <a:t> te videl bom,</a:t>
            </a:r>
            <a:br>
              <a:rPr lang="sl-SI" sz="2600" i="1" dirty="0">
                <a:latin typeface="Cambria" panose="02040503050406030204" pitchFamily="18" charset="0"/>
              </a:rPr>
            </a:br>
            <a:r>
              <a:rPr lang="sl-SI" sz="2600" i="1" dirty="0">
                <a:latin typeface="Cambria" panose="02040503050406030204" pitchFamily="18" charset="0"/>
              </a:rPr>
              <a:t>ti sreča moja prava?...</a:t>
            </a:r>
            <a:br>
              <a:rPr lang="sl-SI" sz="2600" i="1" dirty="0">
                <a:latin typeface="Cambria" panose="02040503050406030204" pitchFamily="18" charset="0"/>
              </a:rPr>
            </a:br>
            <a:r>
              <a:rPr lang="sl-SI" sz="2600" i="1" dirty="0">
                <a:latin typeface="Cambria" panose="02040503050406030204" pitchFamily="18" charset="0"/>
              </a:rPr>
              <a:t>Prostrane dalje mrak molči,</a:t>
            </a:r>
            <a:br>
              <a:rPr lang="sl-SI" sz="2600" i="1" dirty="0">
                <a:latin typeface="Cambria" panose="02040503050406030204" pitchFamily="18" charset="0"/>
              </a:rPr>
            </a:br>
            <a:r>
              <a:rPr lang="sl-SI" sz="2600" i="1" dirty="0">
                <a:latin typeface="Cambria" panose="02040503050406030204" pitchFamily="18" charset="0"/>
              </a:rPr>
              <a:t>prši sneg, </a:t>
            </a:r>
            <a:r>
              <a:rPr lang="sl-SI" sz="2600" i="1" dirty="0" err="1">
                <a:latin typeface="Cambria" panose="02040503050406030204" pitchFamily="18" charset="0"/>
              </a:rPr>
              <a:t>zamrzava</a:t>
            </a:r>
            <a:r>
              <a:rPr lang="sl-SI" sz="2600" i="1" dirty="0">
                <a:latin typeface="Cambria" panose="02040503050406030204" pitchFamily="18" charset="0"/>
              </a:rPr>
              <a:t>...</a:t>
            </a:r>
            <a:br>
              <a:rPr lang="sl-SI" sz="2600" i="1" dirty="0">
                <a:latin typeface="Cambria" panose="02040503050406030204" pitchFamily="18" charset="0"/>
              </a:rPr>
            </a:br>
            <a:r>
              <a:rPr lang="sl-SI" sz="2600" i="1" dirty="0">
                <a:latin typeface="Cambria" panose="02040503050406030204" pitchFamily="18" charset="0"/>
              </a:rPr>
              <a:t>ah, v srce, zdi se, naletava.</a:t>
            </a:r>
          </a:p>
          <a:p>
            <a:endParaRPr lang="sl-SI" dirty="0"/>
          </a:p>
          <a:p>
            <a:r>
              <a:rPr lang="sl-SI" dirty="0"/>
              <a:t>								Murn Aleksandrov – KJE TIHI SI MI DOM</a:t>
            </a:r>
          </a:p>
        </p:txBody>
      </p:sp>
    </p:spTree>
    <p:extLst>
      <p:ext uri="{BB962C8B-B14F-4D97-AF65-F5344CB8AC3E}">
        <p14:creationId xmlns:p14="http://schemas.microsoft.com/office/powerpoint/2010/main" val="2954417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z="5000" dirty="0">
                <a:solidFill>
                  <a:sysClr val="windowText" lastClr="000000"/>
                </a:solidFill>
                <a:latin typeface="Arial" panose="020B0604020202020204" pitchFamily="34" charset="0"/>
                <a:cs typeface="Arial" panose="020B0604020202020204" pitchFamily="34" charset="0"/>
              </a:rPr>
              <a:t>OTON ŽUPANČIČ</a:t>
            </a:r>
            <a:br>
              <a:rPr lang="sl-SI" b="1" dirty="0">
                <a:solidFill>
                  <a:sysClr val="windowText" lastClr="000000"/>
                </a:solidFill>
              </a:rPr>
            </a:br>
            <a:endParaRPr lang="sl-SI" dirty="0"/>
          </a:p>
        </p:txBody>
      </p:sp>
      <p:sp>
        <p:nvSpPr>
          <p:cNvPr id="3" name="Označba mesta vsebine 2"/>
          <p:cNvSpPr>
            <a:spLocks noGrp="1"/>
          </p:cNvSpPr>
          <p:nvPr>
            <p:ph idx="1"/>
          </p:nvPr>
        </p:nvSpPr>
        <p:spPr>
          <a:xfrm>
            <a:off x="316542" y="1558345"/>
            <a:ext cx="7247014" cy="4752143"/>
          </a:xfrm>
        </p:spPr>
        <p:txBody>
          <a:bodyPr>
            <a:normAutofit fontScale="85000" lnSpcReduction="20000"/>
          </a:bodyPr>
          <a:lstStyle/>
          <a:p>
            <a:pPr lvl="0">
              <a:lnSpc>
                <a:spcPct val="120000"/>
              </a:lnSpc>
            </a:pPr>
            <a:r>
              <a:rPr lang="sl-SI" sz="2600" dirty="0">
                <a:solidFill>
                  <a:sysClr val="windowText" lastClr="000000"/>
                </a:solidFill>
                <a:latin typeface="Arial" panose="020B0604020202020204" pitchFamily="34" charset="0"/>
                <a:cs typeface="Arial" panose="020B0604020202020204" pitchFamily="34" charset="0"/>
              </a:rPr>
              <a:t>1878-1949</a:t>
            </a:r>
          </a:p>
          <a:p>
            <a:pPr lvl="0">
              <a:lnSpc>
                <a:spcPct val="120000"/>
              </a:lnSpc>
            </a:pPr>
            <a:r>
              <a:rPr lang="sl-SI" sz="2600" dirty="0">
                <a:solidFill>
                  <a:sysClr val="windowText" lastClr="000000"/>
                </a:solidFill>
                <a:latin typeface="Arial" panose="020B0604020202020204" pitchFamily="34" charset="0"/>
                <a:cs typeface="Arial" panose="020B0604020202020204" pitchFamily="34" charset="0"/>
              </a:rPr>
              <a:t>Vinica v Beli krajini</a:t>
            </a:r>
          </a:p>
          <a:p>
            <a:pPr lvl="0">
              <a:lnSpc>
                <a:spcPct val="120000"/>
              </a:lnSpc>
            </a:pPr>
            <a:r>
              <a:rPr lang="sl-SI" sz="2600" dirty="0">
                <a:solidFill>
                  <a:sysClr val="windowText" lastClr="000000"/>
                </a:solidFill>
                <a:latin typeface="Arial" panose="020B0604020202020204" pitchFamily="34" charset="0"/>
                <a:cs typeface="Arial" panose="020B0604020202020204" pitchFamily="34" charset="0"/>
              </a:rPr>
              <a:t>na Dunaju študiral zgodovino in zemljepis</a:t>
            </a:r>
          </a:p>
          <a:p>
            <a:pPr lvl="0">
              <a:lnSpc>
                <a:spcPct val="120000"/>
              </a:lnSpc>
            </a:pPr>
            <a:r>
              <a:rPr lang="sl-SI" sz="2600" dirty="0">
                <a:solidFill>
                  <a:sysClr val="windowText" lastClr="000000"/>
                </a:solidFill>
                <a:latin typeface="Arial" panose="020B0604020202020204" pitchFamily="34" charset="0"/>
                <a:cs typeface="Arial" panose="020B0604020202020204" pitchFamily="34" charset="0"/>
              </a:rPr>
              <a:t>živel v Parizu, na Dunaju, v Ljubljani</a:t>
            </a:r>
          </a:p>
          <a:p>
            <a:pPr lvl="0">
              <a:lnSpc>
                <a:spcPct val="120000"/>
              </a:lnSpc>
            </a:pPr>
            <a:r>
              <a:rPr lang="sl-SI" sz="2600" dirty="0">
                <a:solidFill>
                  <a:sysClr val="windowText" lastClr="000000"/>
                </a:solidFill>
                <a:latin typeface="Arial" panose="020B0604020202020204" pitchFamily="34" charset="0"/>
                <a:cs typeface="Arial" panose="020B0604020202020204" pitchFamily="34" charset="0"/>
              </a:rPr>
              <a:t>dramaturg, arhivar, upravnik Mestnega gledališča</a:t>
            </a:r>
          </a:p>
          <a:p>
            <a:pPr lvl="0">
              <a:lnSpc>
                <a:spcPct val="120000"/>
              </a:lnSpc>
            </a:pPr>
            <a:r>
              <a:rPr lang="sl-SI" sz="2600" dirty="0">
                <a:solidFill>
                  <a:sysClr val="windowText" lastClr="000000"/>
                </a:solidFill>
                <a:latin typeface="Arial" panose="020B0604020202020204" pitchFamily="34" charset="0"/>
                <a:cs typeface="Arial" panose="020B0604020202020204" pitchFamily="34" charset="0"/>
              </a:rPr>
              <a:t>pesnik, dramatik, prevajalec, urednik Ljubljanskega zvona</a:t>
            </a:r>
          </a:p>
          <a:p>
            <a:pPr lvl="0">
              <a:lnSpc>
                <a:spcPct val="120000"/>
              </a:lnSpc>
            </a:pPr>
            <a:r>
              <a:rPr lang="sl-SI" sz="2600" dirty="0">
                <a:solidFill>
                  <a:sysClr val="windowText" lastClr="000000"/>
                </a:solidFill>
                <a:latin typeface="Arial" panose="020B0604020202020204" pitchFamily="34" charset="0"/>
                <a:cs typeface="Arial" panose="020B0604020202020204" pitchFamily="34" charset="0"/>
              </a:rPr>
              <a:t>Čaša opojnosti, Zimzelen pod snegom, V zarje </a:t>
            </a:r>
            <a:r>
              <a:rPr lang="sl-SI" sz="2600" dirty="0" err="1">
                <a:solidFill>
                  <a:sysClr val="windowText" lastClr="000000"/>
                </a:solidFill>
                <a:latin typeface="Arial" panose="020B0604020202020204" pitchFamily="34" charset="0"/>
                <a:cs typeface="Arial" panose="020B0604020202020204" pitchFamily="34" charset="0"/>
              </a:rPr>
              <a:t>vidove</a:t>
            </a:r>
            <a:r>
              <a:rPr lang="sl-SI" sz="2600" dirty="0">
                <a:solidFill>
                  <a:sysClr val="windowText" lastClr="000000"/>
                </a:solidFill>
                <a:latin typeface="Arial" panose="020B0604020202020204" pitchFamily="34" charset="0"/>
                <a:cs typeface="Arial" panose="020B0604020202020204" pitchFamily="34" charset="0"/>
              </a:rPr>
              <a:t>, Mehurčki ...</a:t>
            </a:r>
          </a:p>
          <a:p>
            <a:pPr lvl="0">
              <a:lnSpc>
                <a:spcPct val="120000"/>
              </a:lnSpc>
            </a:pPr>
            <a:r>
              <a:rPr lang="sl-SI" sz="2600" dirty="0">
                <a:solidFill>
                  <a:sysClr val="windowText" lastClr="000000"/>
                </a:solidFill>
                <a:latin typeface="Arial" panose="020B0604020202020204" pitchFamily="34" charset="0"/>
                <a:cs typeface="Arial" panose="020B0604020202020204" pitchFamily="34" charset="0"/>
              </a:rPr>
              <a:t>domovinska tematika, bolj optimističen</a:t>
            </a:r>
          </a:p>
          <a:p>
            <a:endParaRPr lang="sl-SI" sz="2600" dirty="0"/>
          </a:p>
        </p:txBody>
      </p:sp>
      <p:pic>
        <p:nvPicPr>
          <p:cNvPr id="4" name="Slika 3"/>
          <p:cNvPicPr>
            <a:picLocks noChangeAspect="1"/>
          </p:cNvPicPr>
          <p:nvPr/>
        </p:nvPicPr>
        <p:blipFill>
          <a:blip r:embed="rId2"/>
          <a:stretch>
            <a:fillRect/>
          </a:stretch>
        </p:blipFill>
        <p:spPr>
          <a:xfrm>
            <a:off x="7653865" y="536024"/>
            <a:ext cx="4227689" cy="3170767"/>
          </a:xfrm>
          <a:prstGeom prst="rect">
            <a:avLst/>
          </a:prstGeom>
        </p:spPr>
      </p:pic>
      <p:sp>
        <p:nvSpPr>
          <p:cNvPr id="5" name="Pravokotnik 4"/>
          <p:cNvSpPr/>
          <p:nvPr/>
        </p:nvSpPr>
        <p:spPr>
          <a:xfrm>
            <a:off x="8607776" y="4179325"/>
            <a:ext cx="3273778" cy="1569660"/>
          </a:xfrm>
          <a:prstGeom prst="rect">
            <a:avLst/>
          </a:prstGeom>
        </p:spPr>
        <p:txBody>
          <a:bodyPr wrap="square">
            <a:spAutoFit/>
          </a:bodyPr>
          <a:lstStyle/>
          <a:p>
            <a:pPr lvl="0">
              <a:lnSpc>
                <a:spcPct val="120000"/>
              </a:lnSpc>
            </a:pPr>
            <a:r>
              <a:rPr lang="sl-SI" sz="2000" i="1" dirty="0">
                <a:solidFill>
                  <a:srgbClr val="C00000"/>
                </a:solidFill>
                <a:latin typeface="Cambria" panose="02040503050406030204" pitchFamily="18" charset="0"/>
                <a:cs typeface="Arial" panose="020B0604020202020204" pitchFamily="34" charset="0"/>
              </a:rPr>
              <a:t>Da, tako sem rekel, bratje; ni je v soncu, ni je v vetru, ni v valovih je nemirnih, v krepkih dušah je usoda.</a:t>
            </a:r>
          </a:p>
        </p:txBody>
      </p:sp>
    </p:spTree>
    <p:extLst>
      <p:ext uri="{BB962C8B-B14F-4D97-AF65-F5344CB8AC3E}">
        <p14:creationId xmlns:p14="http://schemas.microsoft.com/office/powerpoint/2010/main" val="702461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3047999" y="58847"/>
            <a:ext cx="7992533" cy="7294305"/>
          </a:xfrm>
          <a:prstGeom prst="rect">
            <a:avLst/>
          </a:prstGeom>
        </p:spPr>
        <p:txBody>
          <a:bodyPr wrap="square">
            <a:spAutoFit/>
          </a:bodyPr>
          <a:lstStyle/>
          <a:p>
            <a:r>
              <a:rPr lang="sl-SI" sz="2400" i="1" dirty="0">
                <a:latin typeface="Cambria" panose="02040503050406030204" pitchFamily="18" charset="0"/>
              </a:rPr>
              <a:t>Pošastno sopihajoč</a:t>
            </a:r>
            <a:br>
              <a:rPr lang="sl-SI" sz="2400" i="1" dirty="0">
                <a:latin typeface="Cambria" panose="02040503050406030204" pitchFamily="18" charset="0"/>
              </a:rPr>
            </a:br>
            <a:r>
              <a:rPr lang="sl-SI" sz="2400" i="1" dirty="0">
                <a:latin typeface="Cambria" panose="02040503050406030204" pitchFamily="18" charset="0"/>
              </a:rPr>
              <a:t>kot demon vlak gre v noč.</a:t>
            </a:r>
            <a:br>
              <a:rPr lang="sl-SI" sz="2400" i="1" dirty="0">
                <a:latin typeface="Cambria" panose="02040503050406030204" pitchFamily="18" charset="0"/>
              </a:rPr>
            </a:br>
            <a:br>
              <a:rPr lang="sl-SI" sz="2400" i="1" dirty="0">
                <a:latin typeface="Cambria" panose="02040503050406030204" pitchFamily="18" charset="0"/>
              </a:rPr>
            </a:br>
            <a:r>
              <a:rPr lang="sl-SI" sz="2400" i="1" dirty="0">
                <a:latin typeface="Cambria" panose="02040503050406030204" pitchFamily="18" charset="0"/>
              </a:rPr>
              <a:t>Skrij, mesec, za oblak se skrij,</a:t>
            </a:r>
            <a:br>
              <a:rPr lang="sl-SI" sz="2400" i="1" dirty="0">
                <a:latin typeface="Cambria" panose="02040503050406030204" pitchFamily="18" charset="0"/>
              </a:rPr>
            </a:br>
            <a:r>
              <a:rPr lang="sl-SI" sz="2400" i="1" dirty="0">
                <a:latin typeface="Cambria" panose="02040503050406030204" pitchFamily="18" charset="0"/>
              </a:rPr>
              <a:t>naj je ne vidim, kako beži,</a:t>
            </a:r>
            <a:br>
              <a:rPr lang="sl-SI" sz="2400" i="1" dirty="0">
                <a:latin typeface="Cambria" panose="02040503050406030204" pitchFamily="18" charset="0"/>
              </a:rPr>
            </a:br>
            <a:r>
              <a:rPr lang="sl-SI" sz="2400" i="1" dirty="0">
                <a:latin typeface="Cambria" panose="02040503050406030204" pitchFamily="18" charset="0"/>
              </a:rPr>
              <a:t>kako ostaja za mano</a:t>
            </a:r>
            <a:br>
              <a:rPr lang="sl-SI" sz="2400" i="1" dirty="0">
                <a:latin typeface="Cambria" panose="02040503050406030204" pitchFamily="18" charset="0"/>
              </a:rPr>
            </a:br>
            <a:r>
              <a:rPr lang="sl-SI" sz="2400" i="1" dirty="0">
                <a:latin typeface="Cambria" panose="02040503050406030204" pitchFamily="18" charset="0"/>
              </a:rPr>
              <a:t>domovina ...</a:t>
            </a:r>
            <a:br>
              <a:rPr lang="sl-SI" sz="2400" i="1" dirty="0">
                <a:latin typeface="Cambria" panose="02040503050406030204" pitchFamily="18" charset="0"/>
              </a:rPr>
            </a:br>
            <a:br>
              <a:rPr lang="sl-SI" sz="2400" i="1" dirty="0">
                <a:latin typeface="Cambria" panose="02040503050406030204" pitchFamily="18" charset="0"/>
              </a:rPr>
            </a:br>
            <a:r>
              <a:rPr lang="sl-SI" sz="2400" i="1" dirty="0">
                <a:latin typeface="Cambria" panose="02040503050406030204" pitchFamily="18" charset="0"/>
              </a:rPr>
              <a:t>S silo neznano</a:t>
            </a:r>
            <a:br>
              <a:rPr lang="sl-SI" sz="2400" i="1" dirty="0">
                <a:latin typeface="Cambria" panose="02040503050406030204" pitchFamily="18" charset="0"/>
              </a:rPr>
            </a:br>
            <a:r>
              <a:rPr lang="sl-SI" sz="2400" i="1" dirty="0">
                <a:latin typeface="Cambria" panose="02040503050406030204" pitchFamily="18" charset="0"/>
              </a:rPr>
              <a:t>si segla mi do duše globin:</a:t>
            </a:r>
            <a:br>
              <a:rPr lang="sl-SI" sz="2400" i="1" dirty="0">
                <a:latin typeface="Cambria" panose="02040503050406030204" pitchFamily="18" charset="0"/>
              </a:rPr>
            </a:br>
            <a:r>
              <a:rPr lang="sl-SI" sz="2400" i="1" dirty="0">
                <a:latin typeface="Cambria" panose="02040503050406030204" pitchFamily="18" charset="0"/>
              </a:rPr>
              <a:t>do zdaj nisem vedel, kako sem tvoj sin,</a:t>
            </a:r>
            <a:br>
              <a:rPr lang="sl-SI" sz="2400" i="1" dirty="0">
                <a:latin typeface="Cambria" panose="02040503050406030204" pitchFamily="18" charset="0"/>
              </a:rPr>
            </a:br>
            <a:r>
              <a:rPr lang="sl-SI" sz="2400" i="1" dirty="0">
                <a:latin typeface="Cambria" panose="02040503050406030204" pitchFamily="18" charset="0"/>
              </a:rPr>
              <a:t>kako te ljubim globoko ...</a:t>
            </a:r>
          </a:p>
          <a:p>
            <a:br>
              <a:rPr lang="sl-SI" sz="2400" i="1" dirty="0">
                <a:latin typeface="Cambria" panose="02040503050406030204" pitchFamily="18" charset="0"/>
              </a:rPr>
            </a:br>
            <a:r>
              <a:rPr lang="sl-SI" sz="2400" i="1" dirty="0">
                <a:latin typeface="Cambria" panose="02040503050406030204" pitchFamily="18" charset="0"/>
              </a:rPr>
              <a:t>Domovina, daj mi rôko,</a:t>
            </a:r>
            <a:br>
              <a:rPr lang="sl-SI" sz="2400" i="1" dirty="0">
                <a:latin typeface="Cambria" panose="02040503050406030204" pitchFamily="18" charset="0"/>
              </a:rPr>
            </a:br>
            <a:r>
              <a:rPr lang="sl-SI" sz="2400" i="1" dirty="0">
                <a:latin typeface="Cambria" panose="02040503050406030204" pitchFamily="18" charset="0"/>
              </a:rPr>
              <a:t>ne beži, ostani pri meni,</a:t>
            </a:r>
            <a:br>
              <a:rPr lang="sl-SI" sz="2400" i="1" dirty="0">
                <a:latin typeface="Cambria" panose="02040503050406030204" pitchFamily="18" charset="0"/>
              </a:rPr>
            </a:br>
            <a:r>
              <a:rPr lang="sl-SI" sz="2400" i="1" dirty="0">
                <a:latin typeface="Cambria" panose="02040503050406030204" pitchFamily="18" charset="0"/>
              </a:rPr>
              <a:t>tesnó, tesnó me okleni,</a:t>
            </a:r>
            <a:br>
              <a:rPr lang="sl-SI" sz="2400" i="1" dirty="0">
                <a:latin typeface="Cambria" panose="02040503050406030204" pitchFamily="18" charset="0"/>
              </a:rPr>
            </a:br>
            <a:r>
              <a:rPr lang="sl-SI" sz="2400" i="1" dirty="0">
                <a:latin typeface="Cambria" panose="02040503050406030204" pitchFamily="18" charset="0"/>
              </a:rPr>
              <a:t>in pel ti bom pesem visoko,</a:t>
            </a:r>
            <a:br>
              <a:rPr lang="sl-SI" sz="2400" i="1" dirty="0">
                <a:latin typeface="Cambria" panose="02040503050406030204" pitchFamily="18" charset="0"/>
              </a:rPr>
            </a:br>
            <a:r>
              <a:rPr lang="sl-SI" sz="2400" i="1" dirty="0">
                <a:latin typeface="Cambria" panose="02040503050406030204" pitchFamily="18" charset="0"/>
              </a:rPr>
              <a:t>kot ni ti še nihče pel ...</a:t>
            </a:r>
            <a:r>
              <a:rPr lang="sl-SI" sz="2400" dirty="0">
                <a:latin typeface="Cambria" panose="02040503050406030204" pitchFamily="18" charset="0"/>
              </a:rPr>
              <a:t>				Župančič: Z VLAKOM</a:t>
            </a:r>
          </a:p>
          <a:p>
            <a:br>
              <a:rPr lang="sl-SI" dirty="0"/>
            </a:br>
            <a:endParaRPr lang="sl-SI" dirty="0"/>
          </a:p>
        </p:txBody>
      </p:sp>
    </p:spTree>
    <p:extLst>
      <p:ext uri="{BB962C8B-B14F-4D97-AF65-F5344CB8AC3E}">
        <p14:creationId xmlns:p14="http://schemas.microsoft.com/office/powerpoint/2010/main" val="11091104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rsta lesa">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TM03090434[[fn=Vrsta lesa]]</Template>
  <TotalTime>86</TotalTime>
  <Words>517</Words>
  <Application>Microsoft Office PowerPoint</Application>
  <PresentationFormat>Širokozaslonsko</PresentationFormat>
  <Paragraphs>52</Paragraphs>
  <Slides>8</Slides>
  <Notes>0</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8</vt:i4>
      </vt:variant>
    </vt:vector>
  </HeadingPairs>
  <TitlesOfParts>
    <vt:vector size="14" baseType="lpstr">
      <vt:lpstr>Arial</vt:lpstr>
      <vt:lpstr>Cambria</vt:lpstr>
      <vt:lpstr>Rockwell</vt:lpstr>
      <vt:lpstr>Rockwell Condensed</vt:lpstr>
      <vt:lpstr>Wingdings</vt:lpstr>
      <vt:lpstr>Vrsta lesa</vt:lpstr>
      <vt:lpstr>Četverica modernistov</vt:lpstr>
      <vt:lpstr>PowerPointova predstavitev</vt:lpstr>
      <vt:lpstr>PowerPointova predstavitev</vt:lpstr>
      <vt:lpstr>PowerPointova predstavitev</vt:lpstr>
      <vt:lpstr>PowerPointova predstavitev</vt:lpstr>
      <vt:lpstr>PowerPointova predstavitev</vt:lpstr>
      <vt:lpstr>OTON ŽUPANČIČ </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Četverica modernistov</dc:title>
  <dc:creator>Uporabnik</dc:creator>
  <cp:lastModifiedBy>Mateja</cp:lastModifiedBy>
  <cp:revision>12</cp:revision>
  <dcterms:created xsi:type="dcterms:W3CDTF">2018-02-27T15:24:51Z</dcterms:created>
  <dcterms:modified xsi:type="dcterms:W3CDTF">2020-03-19T13:16:43Z</dcterms:modified>
</cp:coreProperties>
</file>