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D9BE3-88EF-4ABF-9ACC-CCCC19F26509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7860-C4BB-4DA6-8BEB-D18BC48633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638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7860-C4BB-4DA6-8BEB-D18BC48633D6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729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074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924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61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627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196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968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360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573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756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694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445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9507B-FA2F-44ED-A0D8-99D4C2D23E90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2AE6B-3020-4EEF-AFA6-8258AA2810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999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67"/>
            <a:ext cx="9144000" cy="672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sl-SI" sz="8800" b="1" dirty="0">
                <a:solidFill>
                  <a:srgbClr val="FF0000"/>
                </a:solidFill>
              </a:rPr>
              <a:t>ČUTILA</a:t>
            </a:r>
          </a:p>
        </p:txBody>
      </p:sp>
      <p:sp>
        <p:nvSpPr>
          <p:cNvPr id="6" name="Podnaslov 2"/>
          <p:cNvSpPr>
            <a:spLocks noGrp="1"/>
          </p:cNvSpPr>
          <p:nvPr>
            <p:ph type="subTitle" idx="1"/>
          </p:nvPr>
        </p:nvSpPr>
        <p:spPr>
          <a:xfrm>
            <a:off x="179512" y="6446634"/>
            <a:ext cx="8633048" cy="411366"/>
          </a:xfrm>
        </p:spPr>
        <p:txBody>
          <a:bodyPr>
            <a:normAutofit/>
          </a:bodyPr>
          <a:lstStyle/>
          <a:p>
            <a:r>
              <a:rPr lang="sl-SI" sz="1200" dirty="0"/>
              <a:t>Pripravile učiteljice aktiva 3. razredov  OŠ Notranjski  odred Cerknica , maj 2020</a:t>
            </a:r>
          </a:p>
        </p:txBody>
      </p:sp>
    </p:spTree>
    <p:extLst>
      <p:ext uri="{BB962C8B-B14F-4D97-AF65-F5344CB8AC3E}">
        <p14:creationId xmlns:p14="http://schemas.microsoft.com/office/powerpoint/2010/main" val="82070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eško 1"/>
          <p:cNvSpPr/>
          <p:nvPr/>
        </p:nvSpPr>
        <p:spPr>
          <a:xfrm>
            <a:off x="2571824" y="836712"/>
            <a:ext cx="4392488" cy="35283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323528" y="4957129"/>
            <a:ext cx="8640960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Veselimo se ponovnega snidenja.</a:t>
            </a:r>
          </a:p>
          <a:p>
            <a:pPr algn="ctr"/>
            <a:r>
              <a:rPr lang="sl-SI" b="1" dirty="0">
                <a:solidFill>
                  <a:schemeClr val="tx1"/>
                </a:solidFill>
              </a:rPr>
              <a:t>Učiteljice: Berta, Jerneja, Kresnica, Tamara in Zlata</a:t>
            </a:r>
          </a:p>
        </p:txBody>
      </p:sp>
    </p:spTree>
    <p:extLst>
      <p:ext uri="{BB962C8B-B14F-4D97-AF65-F5344CB8AC3E}">
        <p14:creationId xmlns:p14="http://schemas.microsoft.com/office/powerpoint/2010/main" val="325996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91779" y="332656"/>
            <a:ext cx="713660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Svet okoli nas zaznavamo s čutili.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9"/>
          <a:stretch/>
        </p:blipFill>
        <p:spPr bwMode="auto">
          <a:xfrm>
            <a:off x="2627784" y="2132856"/>
            <a:ext cx="3371850" cy="3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jeni pravokotnik 3"/>
          <p:cNvSpPr/>
          <p:nvPr/>
        </p:nvSpPr>
        <p:spPr>
          <a:xfrm>
            <a:off x="632042" y="3621497"/>
            <a:ext cx="1440160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opazujemo</a:t>
            </a:r>
          </a:p>
        </p:txBody>
      </p:sp>
      <p:sp>
        <p:nvSpPr>
          <p:cNvPr id="6" name="Zaobljeni pravokotnik 5"/>
          <p:cNvSpPr/>
          <p:nvPr/>
        </p:nvSpPr>
        <p:spPr>
          <a:xfrm>
            <a:off x="835968" y="2357264"/>
            <a:ext cx="1440160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okušamo</a:t>
            </a:r>
          </a:p>
        </p:txBody>
      </p:sp>
      <p:sp>
        <p:nvSpPr>
          <p:cNvPr id="7" name="Zaobljeni pravokotnik 6"/>
          <p:cNvSpPr/>
          <p:nvPr/>
        </p:nvSpPr>
        <p:spPr>
          <a:xfrm>
            <a:off x="6965663" y="2329841"/>
            <a:ext cx="1440160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poslušamo</a:t>
            </a:r>
          </a:p>
        </p:txBody>
      </p:sp>
      <p:sp>
        <p:nvSpPr>
          <p:cNvPr id="8" name="Zaobljeni pravokotnik 7"/>
          <p:cNvSpPr/>
          <p:nvPr/>
        </p:nvSpPr>
        <p:spPr>
          <a:xfrm>
            <a:off x="6804248" y="3621497"/>
            <a:ext cx="1440160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vohamo</a:t>
            </a:r>
          </a:p>
        </p:txBody>
      </p:sp>
      <p:sp>
        <p:nvSpPr>
          <p:cNvPr id="9" name="Zaobljeni pravokotnik 8"/>
          <p:cNvSpPr/>
          <p:nvPr/>
        </p:nvSpPr>
        <p:spPr>
          <a:xfrm>
            <a:off x="3740001" y="1385156"/>
            <a:ext cx="1440160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tipamo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0" y="5506068"/>
            <a:ext cx="9144000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3200" b="1" dirty="0">
                <a:solidFill>
                  <a:schemeClr val="tx1"/>
                </a:solidFill>
              </a:rPr>
              <a:t>Sprejeta sporočila iz okolja čutila pošiljajo možganom po živčevju. Možgani pa telesu pošljejo navodila, kaj naj stori.</a:t>
            </a:r>
          </a:p>
        </p:txBody>
      </p:sp>
      <p:cxnSp>
        <p:nvCxnSpPr>
          <p:cNvPr id="12" name="Raven puščični povezovalnik 11"/>
          <p:cNvCxnSpPr/>
          <p:nvPr/>
        </p:nvCxnSpPr>
        <p:spPr>
          <a:xfrm flipV="1">
            <a:off x="4460081" y="1964672"/>
            <a:ext cx="0" cy="6892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>
            <a:endCxn id="8" idx="1"/>
          </p:cNvCxnSpPr>
          <p:nvPr/>
        </p:nvCxnSpPr>
        <p:spPr>
          <a:xfrm>
            <a:off x="5180161" y="3621497"/>
            <a:ext cx="1624087" cy="3240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 flipV="1">
            <a:off x="5292080" y="2806276"/>
            <a:ext cx="1673583" cy="1990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uščični povezovalnik 17"/>
          <p:cNvCxnSpPr>
            <a:endCxn id="4" idx="3"/>
          </p:cNvCxnSpPr>
          <p:nvPr/>
        </p:nvCxnSpPr>
        <p:spPr>
          <a:xfrm flipH="1">
            <a:off x="2072202" y="3621497"/>
            <a:ext cx="2067750" cy="3240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povezovalnik 18"/>
          <p:cNvCxnSpPr/>
          <p:nvPr/>
        </p:nvCxnSpPr>
        <p:spPr>
          <a:xfrm flipH="1" flipV="1">
            <a:off x="2276128" y="2806276"/>
            <a:ext cx="1143744" cy="3103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24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1466850"/>
            <a:ext cx="36957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891779" y="332656"/>
            <a:ext cx="713660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Imamo 5 čutil.</a:t>
            </a:r>
          </a:p>
        </p:txBody>
      </p:sp>
      <p:sp>
        <p:nvSpPr>
          <p:cNvPr id="6" name="Zaobljeni pravokotnik 5"/>
          <p:cNvSpPr/>
          <p:nvPr/>
        </p:nvSpPr>
        <p:spPr>
          <a:xfrm>
            <a:off x="251520" y="1709192"/>
            <a:ext cx="2024608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ČUTILO ZA TIP</a:t>
            </a:r>
          </a:p>
        </p:txBody>
      </p:sp>
      <p:sp>
        <p:nvSpPr>
          <p:cNvPr id="7" name="Zaobljeni pravokotnik 6"/>
          <p:cNvSpPr/>
          <p:nvPr/>
        </p:nvSpPr>
        <p:spPr>
          <a:xfrm>
            <a:off x="6732240" y="3429000"/>
            <a:ext cx="2088232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ČUTILO ZA OKUS</a:t>
            </a:r>
          </a:p>
        </p:txBody>
      </p:sp>
      <p:sp>
        <p:nvSpPr>
          <p:cNvPr id="8" name="Zaobljeni pravokotnik 7"/>
          <p:cNvSpPr/>
          <p:nvPr/>
        </p:nvSpPr>
        <p:spPr>
          <a:xfrm>
            <a:off x="251520" y="3861048"/>
            <a:ext cx="1800200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ČUTILO ZA VID</a:t>
            </a:r>
          </a:p>
        </p:txBody>
      </p:sp>
      <p:sp>
        <p:nvSpPr>
          <p:cNvPr id="9" name="Zaobljeni pravokotnik 8"/>
          <p:cNvSpPr/>
          <p:nvPr/>
        </p:nvSpPr>
        <p:spPr>
          <a:xfrm>
            <a:off x="3990734" y="5733256"/>
            <a:ext cx="2016224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ČUTILO ZA VOH</a:t>
            </a:r>
          </a:p>
        </p:txBody>
      </p:sp>
      <p:sp>
        <p:nvSpPr>
          <p:cNvPr id="10" name="Zaobljeni pravokotnik 9"/>
          <p:cNvSpPr/>
          <p:nvPr/>
        </p:nvSpPr>
        <p:spPr>
          <a:xfrm>
            <a:off x="6732240" y="1861592"/>
            <a:ext cx="2088232" cy="64807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ČUTILO ZA SLUH</a:t>
            </a:r>
          </a:p>
        </p:txBody>
      </p:sp>
      <p:cxnSp>
        <p:nvCxnSpPr>
          <p:cNvPr id="11" name="Raven puščični povezovalnik 10"/>
          <p:cNvCxnSpPr/>
          <p:nvPr/>
        </p:nvCxnSpPr>
        <p:spPr>
          <a:xfrm flipH="1" flipV="1">
            <a:off x="2313856" y="2033228"/>
            <a:ext cx="1143744" cy="3103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 flipH="1">
            <a:off x="2051720" y="3908199"/>
            <a:ext cx="1672952" cy="2768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>
            <a:off x="5724128" y="3753036"/>
            <a:ext cx="1008112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5724128" y="2185628"/>
            <a:ext cx="1008112" cy="1579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povezovalnik 14"/>
          <p:cNvCxnSpPr/>
          <p:nvPr/>
        </p:nvCxnSpPr>
        <p:spPr>
          <a:xfrm>
            <a:off x="4632402" y="5179486"/>
            <a:ext cx="0" cy="5537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856" y="2996952"/>
            <a:ext cx="32004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891779" y="332656"/>
            <a:ext cx="713660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chemeClr val="tx1"/>
                </a:solidFill>
              </a:rPr>
              <a:t>ČUTILO ZA VID - </a:t>
            </a:r>
            <a:r>
              <a:rPr lang="sl-SI" sz="3200" b="1" dirty="0">
                <a:solidFill>
                  <a:srgbClr val="FF0000"/>
                </a:solidFill>
              </a:rPr>
              <a:t>OKO</a:t>
            </a:r>
          </a:p>
        </p:txBody>
      </p:sp>
      <p:sp>
        <p:nvSpPr>
          <p:cNvPr id="4" name="Zaobljeni pravokotnik 3"/>
          <p:cNvSpPr/>
          <p:nvPr/>
        </p:nvSpPr>
        <p:spPr>
          <a:xfrm>
            <a:off x="5508104" y="5805264"/>
            <a:ext cx="3312368" cy="792088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Oko leži v očesni votlini.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5076056" y="1268760"/>
            <a:ext cx="3960440" cy="136815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00B050"/>
                </a:solidFill>
              </a:rPr>
              <a:t>OBRV – </a:t>
            </a:r>
            <a:r>
              <a:rPr lang="sl-SI" sz="2000" b="1" dirty="0">
                <a:solidFill>
                  <a:schemeClr val="tx1"/>
                </a:solidFill>
              </a:rPr>
              <a:t>preprečuje, da bi slan pot z našega čela stekel v oko in ga razdražil.</a:t>
            </a:r>
          </a:p>
        </p:txBody>
      </p:sp>
      <p:cxnSp>
        <p:nvCxnSpPr>
          <p:cNvPr id="6" name="Raven puščični povezovalnik 5"/>
          <p:cNvCxnSpPr/>
          <p:nvPr/>
        </p:nvCxnSpPr>
        <p:spPr>
          <a:xfrm>
            <a:off x="3307046" y="3470392"/>
            <a:ext cx="1153035" cy="4626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jeni pravokotnik 9"/>
          <p:cNvSpPr/>
          <p:nvPr/>
        </p:nvSpPr>
        <p:spPr>
          <a:xfrm>
            <a:off x="62461" y="2852936"/>
            <a:ext cx="3244586" cy="122413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VEKA – </a:t>
            </a:r>
            <a:r>
              <a:rPr lang="sl-SI" sz="2000" b="1" dirty="0">
                <a:solidFill>
                  <a:schemeClr val="tx1"/>
                </a:solidFill>
              </a:rPr>
              <a:t>skrbi, da je oko navlaženo in da se ne izsuši.</a:t>
            </a:r>
          </a:p>
        </p:txBody>
      </p:sp>
      <p:cxnSp>
        <p:nvCxnSpPr>
          <p:cNvPr id="11" name="Raven puščični povezovalnik 10"/>
          <p:cNvCxnSpPr/>
          <p:nvPr/>
        </p:nvCxnSpPr>
        <p:spPr>
          <a:xfrm flipV="1">
            <a:off x="4612481" y="1904216"/>
            <a:ext cx="784096" cy="14401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jeni pravokotnik 13"/>
          <p:cNvSpPr/>
          <p:nvPr/>
        </p:nvSpPr>
        <p:spPr>
          <a:xfrm>
            <a:off x="183630" y="5229200"/>
            <a:ext cx="3244586" cy="122413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TREPALNICE – </a:t>
            </a:r>
            <a:r>
              <a:rPr lang="sl-SI" sz="2000" b="1" dirty="0">
                <a:solidFill>
                  <a:schemeClr val="tx1"/>
                </a:solidFill>
              </a:rPr>
              <a:t>preprečujejo prašnim delcem, da bi vstopili v oko.</a:t>
            </a:r>
          </a:p>
        </p:txBody>
      </p:sp>
      <p:cxnSp>
        <p:nvCxnSpPr>
          <p:cNvPr id="16" name="Raven puščični povezovalnik 15"/>
          <p:cNvCxnSpPr/>
          <p:nvPr/>
        </p:nvCxnSpPr>
        <p:spPr>
          <a:xfrm flipV="1">
            <a:off x="1429261" y="4581128"/>
            <a:ext cx="2638683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36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759" y="1196752"/>
            <a:ext cx="5182269" cy="392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891779" y="116632"/>
            <a:ext cx="713660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KAKO  VIDIMO?</a:t>
            </a:r>
          </a:p>
        </p:txBody>
      </p:sp>
      <p:sp>
        <p:nvSpPr>
          <p:cNvPr id="4" name="Pravokotnik 3"/>
          <p:cNvSpPr/>
          <p:nvPr/>
        </p:nvSpPr>
        <p:spPr>
          <a:xfrm>
            <a:off x="88490" y="5121866"/>
            <a:ext cx="8875998" cy="1619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chemeClr val="tx1"/>
                </a:solidFill>
              </a:rPr>
              <a:t>Svetloba, ki se odbije od predmeta, se prenese v naše oko. Iz očesa se prenese v možgane. Možgani ustvarijo sliko, ki jo vidimo.</a:t>
            </a:r>
          </a:p>
        </p:txBody>
      </p:sp>
    </p:spTree>
    <p:extLst>
      <p:ext uri="{BB962C8B-B14F-4D97-AF65-F5344CB8AC3E}">
        <p14:creationId xmlns:p14="http://schemas.microsoft.com/office/powerpoint/2010/main" val="234460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438" y="1857375"/>
            <a:ext cx="38004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891779" y="332656"/>
            <a:ext cx="713660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chemeClr val="tx1"/>
                </a:solidFill>
              </a:rPr>
              <a:t>ČUTILO ZA TIP - </a:t>
            </a:r>
            <a:r>
              <a:rPr lang="sl-SI" sz="3200" b="1" dirty="0">
                <a:solidFill>
                  <a:srgbClr val="FF0000"/>
                </a:solidFill>
              </a:rPr>
              <a:t>KOŽA</a:t>
            </a:r>
          </a:p>
        </p:txBody>
      </p:sp>
      <p:sp>
        <p:nvSpPr>
          <p:cNvPr id="4" name="Zaobljeni pravokotnik 3"/>
          <p:cNvSpPr/>
          <p:nvPr/>
        </p:nvSpPr>
        <p:spPr>
          <a:xfrm>
            <a:off x="62461" y="1340768"/>
            <a:ext cx="3396986" cy="86409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KOŽA </a:t>
            </a:r>
            <a:r>
              <a:rPr lang="sl-SI" sz="2000" b="1" dirty="0">
                <a:solidFill>
                  <a:schemeClr val="tx1"/>
                </a:solidFill>
              </a:rPr>
              <a:t>je naš največji organ, saj pokriva celotno telo.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5930605" y="1754733"/>
            <a:ext cx="3033883" cy="122413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S KOŽO  </a:t>
            </a:r>
            <a:r>
              <a:rPr lang="sl-SI" sz="2000" b="1" dirty="0">
                <a:solidFill>
                  <a:schemeClr val="tx1"/>
                </a:solidFill>
              </a:rPr>
              <a:t>tipamo, zaznavamo in  občutimo.</a:t>
            </a:r>
          </a:p>
        </p:txBody>
      </p:sp>
      <p:sp>
        <p:nvSpPr>
          <p:cNvPr id="6" name="Zaobljeni pravokotnik 5"/>
          <p:cNvSpPr/>
          <p:nvPr/>
        </p:nvSpPr>
        <p:spPr>
          <a:xfrm>
            <a:off x="62461" y="3787902"/>
            <a:ext cx="3244586" cy="122413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chemeClr val="tx1"/>
                </a:solidFill>
              </a:rPr>
              <a:t>S kožo občutimo bolečino, mraz, toploto. </a:t>
            </a:r>
          </a:p>
        </p:txBody>
      </p:sp>
      <p:sp>
        <p:nvSpPr>
          <p:cNvPr id="7" name="Zaobljeni pravokotnik 6"/>
          <p:cNvSpPr/>
          <p:nvPr/>
        </p:nvSpPr>
        <p:spPr>
          <a:xfrm>
            <a:off x="1466050" y="5301208"/>
            <a:ext cx="6562334" cy="122413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Slepi in slabovidni </a:t>
            </a:r>
            <a:r>
              <a:rPr lang="sl-SI" sz="2000" b="1" dirty="0">
                <a:solidFill>
                  <a:schemeClr val="tx1"/>
                </a:solidFill>
              </a:rPr>
              <a:t>ljudje zaznavajo svet s čutilom za tip.</a:t>
            </a:r>
          </a:p>
        </p:txBody>
      </p:sp>
    </p:spTree>
    <p:extLst>
      <p:ext uri="{BB962C8B-B14F-4D97-AF65-F5344CB8AC3E}">
        <p14:creationId xmlns:p14="http://schemas.microsoft.com/office/powerpoint/2010/main" val="255602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1"/>
          <a:stretch/>
        </p:blipFill>
        <p:spPr bwMode="auto">
          <a:xfrm>
            <a:off x="2009413" y="1797147"/>
            <a:ext cx="51339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891779" y="332656"/>
            <a:ext cx="713660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chemeClr val="tx1"/>
                </a:solidFill>
              </a:rPr>
              <a:t>ČUTILO ZA SLUH - </a:t>
            </a:r>
            <a:r>
              <a:rPr lang="sl-SI" sz="3200" b="1" dirty="0">
                <a:solidFill>
                  <a:srgbClr val="FF0000"/>
                </a:solidFill>
              </a:rPr>
              <a:t>UHO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214861" y="1493168"/>
            <a:ext cx="3396986" cy="86409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ZVOK </a:t>
            </a:r>
            <a:r>
              <a:rPr lang="sl-SI" sz="2000" b="1" dirty="0">
                <a:solidFill>
                  <a:schemeClr val="tx1"/>
                </a:solidFill>
              </a:rPr>
              <a:t>je ves čas okoli nas, tako podnevi kot ponoči.</a:t>
            </a:r>
          </a:p>
        </p:txBody>
      </p:sp>
      <p:sp>
        <p:nvSpPr>
          <p:cNvPr id="6" name="Zaobljeni pravokotnik 5"/>
          <p:cNvSpPr/>
          <p:nvPr/>
        </p:nvSpPr>
        <p:spPr>
          <a:xfrm>
            <a:off x="196604" y="5121372"/>
            <a:ext cx="8695876" cy="161999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sz="2000" b="1" dirty="0">
              <a:solidFill>
                <a:srgbClr val="00B050"/>
              </a:solidFill>
            </a:endParaRPr>
          </a:p>
          <a:p>
            <a:endParaRPr lang="sl-SI" sz="2000" b="1" dirty="0">
              <a:solidFill>
                <a:srgbClr val="00B050"/>
              </a:solidFill>
            </a:endParaRPr>
          </a:p>
          <a:p>
            <a:r>
              <a:rPr lang="sl-SI" sz="2000" b="1" dirty="0">
                <a:solidFill>
                  <a:srgbClr val="00B050"/>
                </a:solidFill>
              </a:rPr>
              <a:t>UHELJ </a:t>
            </a:r>
            <a:r>
              <a:rPr lang="sl-SI" sz="2000" b="1" dirty="0">
                <a:solidFill>
                  <a:schemeClr val="tx1"/>
                </a:solidFill>
              </a:rPr>
              <a:t>ulovi zvok in ga usmeri </a:t>
            </a:r>
            <a:r>
              <a:rPr lang="sl-SI" sz="2000" b="1" dirty="0">
                <a:solidFill>
                  <a:srgbClr val="00B050"/>
                </a:solidFill>
              </a:rPr>
              <a:t>do bobniča. ZVOČNI TRESLJAJI  </a:t>
            </a:r>
            <a:r>
              <a:rPr lang="sl-SI" sz="2000" b="1" dirty="0">
                <a:solidFill>
                  <a:schemeClr val="tx1"/>
                </a:solidFill>
              </a:rPr>
              <a:t>nato potujejo od bobniča do možganov.</a:t>
            </a:r>
          </a:p>
          <a:p>
            <a:r>
              <a:rPr lang="sl-SI" sz="2000" b="1" dirty="0">
                <a:solidFill>
                  <a:srgbClr val="00B050"/>
                </a:solidFill>
              </a:rPr>
              <a:t>Gluhi in naglušni ljudje </a:t>
            </a:r>
            <a:r>
              <a:rPr lang="sl-SI" sz="2000" b="1" dirty="0">
                <a:solidFill>
                  <a:schemeClr val="tx1"/>
                </a:solidFill>
              </a:rPr>
              <a:t>imajo namesto sluha zelo izostreno opazovanje.</a:t>
            </a:r>
          </a:p>
          <a:p>
            <a:endParaRPr lang="sl-SI" sz="2000" b="1" dirty="0">
              <a:solidFill>
                <a:schemeClr val="tx1"/>
              </a:solidFill>
            </a:endParaRPr>
          </a:p>
          <a:p>
            <a:endParaRPr lang="sl-SI" sz="2000" b="1" dirty="0">
              <a:solidFill>
                <a:srgbClr val="00B050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7303531" y="1475085"/>
            <a:ext cx="1012886" cy="657771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UHELJ</a:t>
            </a:r>
            <a:endParaRPr lang="sl-SI" sz="2000" b="1" dirty="0">
              <a:solidFill>
                <a:schemeClr val="tx1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7645599" y="3322068"/>
            <a:ext cx="1341635" cy="657771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BOBNIČ</a:t>
            </a:r>
            <a:endParaRPr lang="sl-SI" sz="2000" b="1" dirty="0">
              <a:solidFill>
                <a:schemeClr val="tx1"/>
              </a:solidFill>
            </a:endParaRPr>
          </a:p>
        </p:txBody>
      </p:sp>
      <p:cxnSp>
        <p:nvCxnSpPr>
          <p:cNvPr id="9" name="Raven puščični povezovalnik 8"/>
          <p:cNvCxnSpPr/>
          <p:nvPr/>
        </p:nvCxnSpPr>
        <p:spPr>
          <a:xfrm flipV="1">
            <a:off x="6664669" y="2132856"/>
            <a:ext cx="670151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 flipV="1">
            <a:off x="4716016" y="3879590"/>
            <a:ext cx="2929583" cy="6035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jeni pravokotnik 14"/>
          <p:cNvSpPr/>
          <p:nvPr/>
        </p:nvSpPr>
        <p:spPr>
          <a:xfrm>
            <a:off x="385459" y="2993181"/>
            <a:ext cx="1018190" cy="657771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ZVOK</a:t>
            </a:r>
            <a:endParaRPr lang="sl-SI" sz="2000" b="1" dirty="0">
              <a:solidFill>
                <a:schemeClr val="tx1"/>
              </a:solidFill>
            </a:endParaRPr>
          </a:p>
        </p:txBody>
      </p:sp>
      <p:cxnSp>
        <p:nvCxnSpPr>
          <p:cNvPr id="16" name="Raven puščični povezovalnik 15"/>
          <p:cNvCxnSpPr/>
          <p:nvPr/>
        </p:nvCxnSpPr>
        <p:spPr>
          <a:xfrm flipH="1" flipV="1">
            <a:off x="1319035" y="3322068"/>
            <a:ext cx="1380757" cy="11150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95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83"/>
          <a:stretch/>
        </p:blipFill>
        <p:spPr bwMode="auto">
          <a:xfrm>
            <a:off x="3275856" y="1556792"/>
            <a:ext cx="521795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891779" y="332656"/>
            <a:ext cx="713660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chemeClr val="tx1"/>
                </a:solidFill>
              </a:rPr>
              <a:t>ČUTILO ZA OKUS - </a:t>
            </a:r>
            <a:r>
              <a:rPr lang="sl-SI" sz="3200" b="1" dirty="0">
                <a:solidFill>
                  <a:srgbClr val="FF0000"/>
                </a:solidFill>
              </a:rPr>
              <a:t>JEZIK</a:t>
            </a:r>
          </a:p>
        </p:txBody>
      </p:sp>
      <p:sp>
        <p:nvSpPr>
          <p:cNvPr id="4" name="Zaobljeni pravokotnik 3"/>
          <p:cNvSpPr/>
          <p:nvPr/>
        </p:nvSpPr>
        <p:spPr>
          <a:xfrm>
            <a:off x="214861" y="1493168"/>
            <a:ext cx="2412923" cy="86409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chemeClr val="tx1"/>
                </a:solidFill>
              </a:rPr>
              <a:t>Z</a:t>
            </a:r>
            <a:r>
              <a:rPr lang="sl-SI" sz="2000" b="1" dirty="0">
                <a:solidFill>
                  <a:srgbClr val="00B050"/>
                </a:solidFill>
              </a:rPr>
              <a:t> jezikom </a:t>
            </a:r>
            <a:r>
              <a:rPr lang="sl-SI" sz="2000" b="1" dirty="0">
                <a:solidFill>
                  <a:schemeClr val="tx1"/>
                </a:solidFill>
              </a:rPr>
              <a:t>okušamo.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683568" y="5363670"/>
            <a:ext cx="7632848" cy="1152128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chemeClr val="tx1"/>
                </a:solidFill>
              </a:rPr>
              <a:t>S posameznim delom jezika zaznavamo različne okuse: </a:t>
            </a:r>
            <a:r>
              <a:rPr lang="sl-SI" sz="2000" b="1" dirty="0">
                <a:solidFill>
                  <a:srgbClr val="00B050"/>
                </a:solidFill>
              </a:rPr>
              <a:t>sladko, kislo, grenko in slano.</a:t>
            </a:r>
          </a:p>
        </p:txBody>
      </p:sp>
    </p:spTree>
    <p:extLst>
      <p:ext uri="{BB962C8B-B14F-4D97-AF65-F5344CB8AC3E}">
        <p14:creationId xmlns:p14="http://schemas.microsoft.com/office/powerpoint/2010/main" val="85795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17" b="1517"/>
          <a:stretch/>
        </p:blipFill>
        <p:spPr bwMode="auto">
          <a:xfrm>
            <a:off x="7302833" y="548680"/>
            <a:ext cx="1451101" cy="162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891779" y="332656"/>
            <a:ext cx="713660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chemeClr val="tx1"/>
                </a:solidFill>
              </a:rPr>
              <a:t>ČUTILO ZA VOH - </a:t>
            </a:r>
            <a:r>
              <a:rPr lang="sl-SI" sz="3200" b="1" dirty="0">
                <a:solidFill>
                  <a:srgbClr val="FF0000"/>
                </a:solidFill>
              </a:rPr>
              <a:t>NOS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93168"/>
            <a:ext cx="3528392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aobljeni pravokotnik 4"/>
          <p:cNvSpPr/>
          <p:nvPr/>
        </p:nvSpPr>
        <p:spPr>
          <a:xfrm>
            <a:off x="214861" y="1493168"/>
            <a:ext cx="2412923" cy="864096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chemeClr val="tx1"/>
                </a:solidFill>
              </a:rPr>
              <a:t>Z</a:t>
            </a:r>
            <a:r>
              <a:rPr lang="sl-SI" sz="2000" b="1" dirty="0">
                <a:solidFill>
                  <a:srgbClr val="00B050"/>
                </a:solidFill>
              </a:rPr>
              <a:t> nosom </a:t>
            </a:r>
            <a:r>
              <a:rPr lang="sl-SI" sz="2000" b="1" dirty="0">
                <a:solidFill>
                  <a:schemeClr val="tx1"/>
                </a:solidFill>
              </a:rPr>
              <a:t>vonjamo.</a:t>
            </a:r>
            <a:r>
              <a:rPr lang="sl-SI" sz="2000" b="1" dirty="0">
                <a:solidFill>
                  <a:srgbClr val="00B050"/>
                </a:solidFill>
              </a:rPr>
              <a:t> </a:t>
            </a:r>
            <a:endParaRPr lang="sl-SI" sz="2000" b="1" dirty="0">
              <a:solidFill>
                <a:schemeClr val="tx1"/>
              </a:solidFill>
            </a:endParaRPr>
          </a:p>
        </p:txBody>
      </p:sp>
      <p:sp>
        <p:nvSpPr>
          <p:cNvPr id="6" name="Zaobljeni pravokotnik 5"/>
          <p:cNvSpPr/>
          <p:nvPr/>
        </p:nvSpPr>
        <p:spPr>
          <a:xfrm>
            <a:off x="196604" y="3132334"/>
            <a:ext cx="3203848" cy="1592809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b="1" dirty="0">
                <a:solidFill>
                  <a:srgbClr val="00B050"/>
                </a:solidFill>
              </a:rPr>
              <a:t>Vonjave</a:t>
            </a:r>
            <a:r>
              <a:rPr lang="sl-SI" sz="2000" b="1" dirty="0">
                <a:solidFill>
                  <a:schemeClr val="tx1"/>
                </a:solidFill>
              </a:rPr>
              <a:t> iz okolice potujejo po nosnem kanalu do možganov. Vonj in okus sta povezana.</a:t>
            </a:r>
          </a:p>
        </p:txBody>
      </p:sp>
      <p:cxnSp>
        <p:nvCxnSpPr>
          <p:cNvPr id="7" name="Raven puščični povezovalnik 6"/>
          <p:cNvCxnSpPr/>
          <p:nvPr/>
        </p:nvCxnSpPr>
        <p:spPr>
          <a:xfrm flipV="1">
            <a:off x="4098447" y="2661350"/>
            <a:ext cx="1379153" cy="12673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aobljeni pravokotnik 8"/>
          <p:cNvSpPr/>
          <p:nvPr/>
        </p:nvSpPr>
        <p:spPr>
          <a:xfrm>
            <a:off x="196604" y="5373216"/>
            <a:ext cx="8695876" cy="1368152"/>
          </a:xfrm>
          <a:prstGeom prst="round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4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sz="2000" b="1" dirty="0">
              <a:solidFill>
                <a:srgbClr val="00B050"/>
              </a:solidFill>
            </a:endParaRPr>
          </a:p>
          <a:p>
            <a:r>
              <a:rPr lang="sl-SI" sz="2000" b="1" dirty="0">
                <a:solidFill>
                  <a:srgbClr val="00B050"/>
                </a:solidFill>
              </a:rPr>
              <a:t>Naredi poskus!</a:t>
            </a:r>
          </a:p>
          <a:p>
            <a:r>
              <a:rPr lang="sl-SI" sz="2000" b="1" dirty="0">
                <a:solidFill>
                  <a:schemeClr val="tx1"/>
                </a:solidFill>
              </a:rPr>
              <a:t>V usta daj sladkarijo, nato pa se med žvečenjem sladkarije primi za nos in ga po nekaj sekundah spusti. Opazil boš razliko. Kakšno?</a:t>
            </a:r>
          </a:p>
          <a:p>
            <a:endParaRPr lang="sl-SI" sz="2000" b="1" dirty="0">
              <a:solidFill>
                <a:schemeClr val="tx1"/>
              </a:solidFill>
            </a:endParaRPr>
          </a:p>
          <a:p>
            <a:endParaRPr lang="sl-SI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6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Diaprojekcija na zaslonu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Officeova tema</vt:lpstr>
      <vt:lpstr>ČUTILA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Tamara Kogej Kardina</cp:lastModifiedBy>
  <cp:revision>15</cp:revision>
  <dcterms:created xsi:type="dcterms:W3CDTF">2020-05-08T07:16:01Z</dcterms:created>
  <dcterms:modified xsi:type="dcterms:W3CDTF">2020-05-08T11:16:53Z</dcterms:modified>
</cp:coreProperties>
</file>