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Pripovedka" TargetMode="External"/><Relationship Id="rId2" Type="http://schemas.openxmlformats.org/officeDocument/2006/relationships/hyperlink" Target="https://sl.wikipedia.org/wiki/Sloven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pedia.org/wiki/Slovenski_glasnik" TargetMode="External"/><Relationship Id="rId5" Type="http://schemas.openxmlformats.org/officeDocument/2006/relationships/hyperlink" Target="https://sl.wikipedia.org/wiki/1858" TargetMode="External"/><Relationship Id="rId4" Type="http://schemas.openxmlformats.org/officeDocument/2006/relationships/hyperlink" Target="https://sl.wikipedia.org/wiki/Fran_Levsti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sQtl8R-uM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Sokol_(dru%C5%A1tvo)" TargetMode="External"/><Relationship Id="rId2" Type="http://schemas.openxmlformats.org/officeDocument/2006/relationships/hyperlink" Target="https://sl.wikipedia.org/wiki/Slovenska_mat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.wikipedia.org/wiki/%C4%8Citaln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6578" y="1095020"/>
            <a:ext cx="9867723" cy="1052049"/>
          </a:xfrm>
        </p:spPr>
        <p:txBody>
          <a:bodyPr/>
          <a:lstStyle/>
          <a:p>
            <a:r>
              <a:rPr lang="sl-SI" dirty="0"/>
              <a:t>Fran Levstik: MARTIN KRPAN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22739" y="2530014"/>
            <a:ext cx="5687571" cy="112628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l-SI" sz="2400" dirty="0">
                <a:solidFill>
                  <a:srgbClr val="FF0000"/>
                </a:solidFill>
              </a:rPr>
              <a:t>SLOVENSKA UMETNA PRIPOVEDKA 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91" y="3239911"/>
            <a:ext cx="4755877" cy="31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13479" y="1490134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sl-SI" sz="2400" b="1" i="1" dirty="0"/>
              <a:t>Martin Krpan z Vrha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tx1"/>
                </a:solidFill>
              </a:rPr>
              <a:t>(krajše </a:t>
            </a:r>
            <a:r>
              <a:rPr lang="sl-SI" sz="2400" i="1" dirty="0">
                <a:solidFill>
                  <a:schemeClr val="tx1"/>
                </a:solidFill>
              </a:rPr>
              <a:t>Martin Krpan</a:t>
            </a:r>
            <a:r>
              <a:rPr lang="sl-SI" sz="2400" dirty="0">
                <a:solidFill>
                  <a:schemeClr val="tx1"/>
                </a:solidFill>
              </a:rPr>
              <a:t>) je </a:t>
            </a:r>
            <a:r>
              <a:rPr lang="sl-SI" sz="2400" u="sng" dirty="0">
                <a:solidFill>
                  <a:srgbClr val="FF0000"/>
                </a:solidFill>
              </a:rPr>
              <a:t>1. </a:t>
            </a:r>
            <a:r>
              <a:rPr lang="sl-SI" sz="2400" u="sng" dirty="0">
                <a:solidFill>
                  <a:srgbClr val="FF0000"/>
                </a:solidFill>
                <a:hlinkClick r:id="rId2" tooltip="Slovenija"/>
              </a:rPr>
              <a:t>slovenska</a:t>
            </a:r>
            <a:r>
              <a:rPr lang="sl-SI" sz="2400" u="sng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chemeClr val="tx1"/>
                </a:solidFill>
              </a:rPr>
              <a:t>umetna</a:t>
            </a:r>
            <a:r>
              <a:rPr lang="sl-SI" sz="2400" dirty="0"/>
              <a:t> </a:t>
            </a:r>
            <a:r>
              <a:rPr lang="sl-SI" sz="2400" u="sng" dirty="0">
                <a:hlinkClick r:id="rId3" tooltip="Pripovedka"/>
              </a:rPr>
              <a:t>pripovedka</a:t>
            </a:r>
            <a:r>
              <a:rPr lang="sl-SI" sz="2400" u="sng" dirty="0"/>
              <a:t>.</a:t>
            </a:r>
            <a:endParaRPr lang="sl-SI" sz="2400" dirty="0"/>
          </a:p>
          <a:p>
            <a:r>
              <a:rPr lang="sl-SI" sz="2400" u="sng" dirty="0">
                <a:hlinkClick r:id="rId4" tooltip="Fran Levstik"/>
              </a:rPr>
              <a:t>Fran Levstik</a:t>
            </a:r>
            <a:r>
              <a:rPr lang="sl-SI" sz="2400" dirty="0"/>
              <a:t>   </a:t>
            </a:r>
            <a:r>
              <a:rPr lang="sl-SI" sz="2400" dirty="0">
                <a:solidFill>
                  <a:schemeClr val="tx1"/>
                </a:solidFill>
              </a:rPr>
              <a:t>jo je napisal leta </a:t>
            </a:r>
            <a:r>
              <a:rPr lang="sl-SI" sz="2400" u="sng" dirty="0">
                <a:hlinkClick r:id="rId5" tooltip="1858"/>
              </a:rPr>
              <a:t>1858</a:t>
            </a:r>
            <a:r>
              <a:rPr lang="sl-SI" sz="2400" dirty="0"/>
              <a:t>.</a:t>
            </a:r>
          </a:p>
          <a:p>
            <a:r>
              <a:rPr lang="sl-SI" sz="2400" dirty="0">
                <a:solidFill>
                  <a:schemeClr val="tx1"/>
                </a:solidFill>
              </a:rPr>
              <a:t>Objavljena je bila  v </a:t>
            </a:r>
            <a:r>
              <a:rPr lang="sl-SI" sz="2400" i="1" u="sng" dirty="0">
                <a:hlinkClick r:id="rId6" tooltip="Slovenski glasnik"/>
              </a:rPr>
              <a:t>Slovenskem glasniku</a:t>
            </a:r>
            <a:r>
              <a:rPr lang="sl-SI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tx1"/>
                </a:solidFill>
              </a:rPr>
              <a:t>Levstik je s povestjo o Martinu Krpanu želel uresničiti svoj literarni program in pokazati, kakšna proza naj se piše za Slovence.</a:t>
            </a:r>
            <a:endParaRPr lang="sl-SI" dirty="0"/>
          </a:p>
          <a:p>
            <a:r>
              <a:rPr lang="sl-SI" sz="2400" dirty="0"/>
              <a:t>Vsebuje vložno in okvirno zgodbo. (</a:t>
            </a:r>
            <a:r>
              <a:rPr lang="sl-SI" sz="2400" dirty="0" err="1"/>
              <a:t>pPrimer</a:t>
            </a:r>
            <a:r>
              <a:rPr lang="sl-SI" sz="2400" dirty="0"/>
              <a:t> si </a:t>
            </a:r>
            <a:r>
              <a:rPr lang="sl-SI" sz="2400" dirty="0" err="1"/>
              <a:t>reberi</a:t>
            </a:r>
            <a:r>
              <a:rPr lang="sl-SI" sz="2400" dirty="0"/>
              <a:t> na naslednji strani.)</a:t>
            </a:r>
          </a:p>
        </p:txBody>
      </p:sp>
    </p:spTree>
    <p:extLst>
      <p:ext uri="{BB962C8B-B14F-4D97-AF65-F5344CB8AC3E}">
        <p14:creationId xmlns:p14="http://schemas.microsoft.com/office/powerpoint/2010/main" val="251713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4233" y="1354667"/>
            <a:ext cx="9749543" cy="4613000"/>
          </a:xfrm>
        </p:spPr>
        <p:txBody>
          <a:bodyPr/>
          <a:lstStyle/>
          <a:p>
            <a:r>
              <a:rPr lang="sl-SI" sz="2400" dirty="0">
                <a:solidFill>
                  <a:schemeClr val="tx1"/>
                </a:solidFill>
              </a:rPr>
              <a:t>Močilar mi je časi kaj razkladal od nekdanjih časov, kako so ljudje živeli in kako so imeli to in to reč med sabo. Enkrat v nedeljo popoldne mi je v lipovi senci na klopi pravil naslednjo povest:											</a:t>
            </a:r>
            <a:r>
              <a:rPr lang="sl-SI" b="1" dirty="0">
                <a:solidFill>
                  <a:schemeClr val="tx1"/>
                </a:solidFill>
              </a:rPr>
              <a:t>OKVIRNA ZGODBA</a:t>
            </a:r>
          </a:p>
          <a:p>
            <a:r>
              <a:rPr lang="sl-SI" sz="2400" dirty="0">
                <a:solidFill>
                  <a:schemeClr val="tx1"/>
                </a:solidFill>
              </a:rPr>
              <a:t>V Notranjem stoji vas, Vrh po imenu. V tej vasici je živel v starih časih Krpan, močan in silen človek. Bil je neki tolik, da ga ni kmalu takega. Dela mu ni bilo mar; ampak nosil je od morja na svoji kobilici angleško sol, kar je bilo pa že tistikrat ostro prepovedano. Pazili so ga </a:t>
            </a:r>
            <a:r>
              <a:rPr lang="sl-SI" sz="2400" dirty="0" err="1">
                <a:solidFill>
                  <a:schemeClr val="tx1"/>
                </a:solidFill>
              </a:rPr>
              <a:t>mejači</a:t>
            </a:r>
            <a:r>
              <a:rPr lang="sl-SI" sz="2400" dirty="0">
                <a:solidFill>
                  <a:schemeClr val="tx1"/>
                </a:solidFill>
              </a:rPr>
              <a:t>, da bi ga kje </a:t>
            </a:r>
            <a:r>
              <a:rPr lang="sl-SI" sz="2400" dirty="0" err="1">
                <a:solidFill>
                  <a:schemeClr val="tx1"/>
                </a:solidFill>
              </a:rPr>
              <a:t>nehotoma</a:t>
            </a:r>
            <a:r>
              <a:rPr lang="sl-SI" sz="2400" dirty="0">
                <a:solidFill>
                  <a:schemeClr val="tx1"/>
                </a:solidFill>
              </a:rPr>
              <a:t> zalezli; poštenega boja ž njim so se bali ravno tako kakor pozneje Štempiharja. Krpan se je pa vedno umikal in gledal, da mu niso mogli do živega …				   </a:t>
            </a:r>
            <a:r>
              <a:rPr lang="sl-SI" b="1" dirty="0">
                <a:solidFill>
                  <a:schemeClr val="tx1"/>
                </a:solidFill>
              </a:rPr>
              <a:t>VLOŽNA ZGODBA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562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5957" y="438373"/>
            <a:ext cx="8911687" cy="532471"/>
          </a:xfrm>
        </p:spPr>
        <p:txBody>
          <a:bodyPr>
            <a:normAutofit/>
          </a:bodyPr>
          <a:lstStyle/>
          <a:p>
            <a:r>
              <a:rPr lang="sl-SI" sz="1600" dirty="0"/>
              <a:t>Poglej: </a:t>
            </a:r>
            <a:r>
              <a:rPr lang="sl-SI" sz="1600" dirty="0">
                <a:hlinkClick r:id="rId2"/>
              </a:rPr>
              <a:t>Martin Krpan – risanka</a:t>
            </a:r>
            <a:endParaRPr lang="sl-SI" sz="1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3346" y="1388534"/>
            <a:ext cx="8915400" cy="37776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Prepiši v zvezek:</a:t>
            </a:r>
          </a:p>
          <a:p>
            <a:r>
              <a:rPr lang="sl-SI" sz="2400" dirty="0">
                <a:solidFill>
                  <a:schemeClr val="tx1"/>
                </a:solidFill>
              </a:rPr>
              <a:t>Krpan zadene kij in mesarico, in to so bile njegove zadnje besede pred cesarjem: "Ko bi se spet oglasil kak Brdavs ali kdo drug, saj veste, kje se pravi na Vrhu pri Sveti Trojici. Pozdravil bom pa že </a:t>
            </a:r>
            <a:r>
              <a:rPr lang="sl-SI" sz="2400" dirty="0" err="1">
                <a:solidFill>
                  <a:schemeClr val="tx1"/>
                </a:solidFill>
              </a:rPr>
              <a:t>Vrhovščake</a:t>
            </a:r>
            <a:r>
              <a:rPr lang="sl-SI" sz="2400" dirty="0">
                <a:solidFill>
                  <a:schemeClr val="tx1"/>
                </a:solidFill>
              </a:rPr>
              <a:t> in mater županjo. Zdravi ostanite!" </a:t>
            </a:r>
          </a:p>
          <a:p>
            <a:r>
              <a:rPr lang="sl-SI" sz="2400" dirty="0">
                <a:solidFill>
                  <a:schemeClr val="tx1"/>
                </a:solidFill>
              </a:rPr>
              <a:t>"Srečno hodi!" pravi cesar, minister Gregor pa nič.</a:t>
            </a:r>
          </a:p>
          <a:p>
            <a:endParaRPr lang="sl-S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Krpan predstavlja slovenski narod – je bister, iznajdljiv, pogumen, pošten, pripravljen pomagati.</a:t>
            </a:r>
          </a:p>
          <a:p>
            <a:pPr marL="0" indent="0">
              <a:buNone/>
            </a:pP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Cesar s svojimi bližnjimi predstavlja tuje oblastnike in njihov odnos do malih narodov, do Slovencev – so hinavski, zahrbtni, privoščljivi, imajo se za večvredne …</a:t>
            </a:r>
          </a:p>
          <a:p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905" y="2589742"/>
            <a:ext cx="2752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1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Prepiši v zvezek: </a:t>
            </a:r>
            <a:r>
              <a:rPr lang="sl-SI" dirty="0"/>
              <a:t>Fran Levstik (1813 – 1887)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6667" y="1456267"/>
            <a:ext cx="10950222" cy="377762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Rodil se je v Dolnjih Retjah pri Velikih Laščah.</a:t>
            </a:r>
          </a:p>
          <a:p>
            <a:r>
              <a:rPr lang="sl-SI" dirty="0">
                <a:solidFill>
                  <a:schemeClr val="tx1"/>
                </a:solidFill>
              </a:rPr>
              <a:t>Bil je pesnik in pisatelj. </a:t>
            </a:r>
          </a:p>
          <a:p>
            <a:r>
              <a:rPr lang="sl-SI" dirty="0">
                <a:solidFill>
                  <a:schemeClr val="tx1"/>
                </a:solidFill>
              </a:rPr>
              <a:t>Umrl je v Ljubljani.</a:t>
            </a:r>
          </a:p>
          <a:p>
            <a:r>
              <a:rPr lang="sl-SI" dirty="0">
                <a:solidFill>
                  <a:schemeClr val="tx1"/>
                </a:solidFill>
              </a:rPr>
              <a:t>Njegova pomembnejša dela so: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Pesmi: Tonine pesmi, Franjine pesmi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Pripovedništvo: Martin Krpan, Popotovanje od Litije do Čateža, Kdo je napravil Vidku srajčico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Dramatika: Tugomer, Juntez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93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1235" y="503583"/>
            <a:ext cx="10073377" cy="1401417"/>
          </a:xfrm>
        </p:spPr>
        <p:txBody>
          <a:bodyPr/>
          <a:lstStyle/>
          <a:p>
            <a:r>
              <a:rPr lang="sl-SI" sz="2400" dirty="0"/>
              <a:t>Prepiši v zvezek: </a:t>
            </a:r>
            <a:r>
              <a:rPr lang="sl-SI" dirty="0"/>
              <a:t>Pomen Levstika za Slovence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80533" y="1422400"/>
            <a:ext cx="10624079" cy="44888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</a:rPr>
              <a:t>Slovenski jezik z literaturo mu je pomenil osnovno vrednoto. Prepričan je bil, da je jezik eden najvažnejših znakov narodnosti, da je močan izraz narodne samobitnosti, da je merilo kulture. 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</a:rPr>
              <a:t>Levstik je utemeljitelj slovenstva. Vsako narodno dejanje mu je bilo važno.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</a:rPr>
              <a:t>Bil je v središču političnega in družbenega življenja. Dejaven je bil pri taborskem gibanju, </a:t>
            </a:r>
            <a:r>
              <a:rPr lang="sl-SI" u="sng" dirty="0">
                <a:hlinkClick r:id="rId2" tooltip="Slovenska matica"/>
              </a:rPr>
              <a:t>Slovenski matici</a:t>
            </a:r>
            <a:r>
              <a:rPr lang="sl-SI" dirty="0"/>
              <a:t>, </a:t>
            </a:r>
            <a:r>
              <a:rPr lang="sl-SI" u="sng" dirty="0">
                <a:hlinkClick r:id="rId3" tooltip="Sokol (društvo)"/>
              </a:rPr>
              <a:t>Južnem sokolu</a:t>
            </a:r>
            <a:r>
              <a:rPr lang="sl-SI" dirty="0"/>
              <a:t>, </a:t>
            </a:r>
            <a:r>
              <a:rPr lang="sl-SI" dirty="0">
                <a:solidFill>
                  <a:schemeClr val="tx1"/>
                </a:solidFill>
              </a:rPr>
              <a:t>v Dramatičnem društvu, v ljubljanski </a:t>
            </a:r>
            <a:r>
              <a:rPr lang="sl-SI" u="sng" dirty="0">
                <a:hlinkClick r:id="rId4" tooltip="Čitalnica"/>
              </a:rPr>
              <a:t>čitalnici</a:t>
            </a:r>
            <a:r>
              <a:rPr lang="sl-SI" dirty="0"/>
              <a:t>. </a:t>
            </a:r>
            <a:r>
              <a:rPr lang="sl-SI" dirty="0">
                <a:solidFill>
                  <a:schemeClr val="tx1"/>
                </a:solidFill>
              </a:rPr>
              <a:t>Največji vpliv je imel na študente. </a:t>
            </a: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1"/>
                </a:solidFill>
              </a:rPr>
              <a:t>Zahteval je odločen in brezobziren boj za slovenski jezik in narodnost.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1020768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409</Words>
  <Application>Microsoft Office PowerPoint</Application>
  <PresentationFormat>Širokozaslonsko</PresentationFormat>
  <Paragraphs>31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Šelest</vt:lpstr>
      <vt:lpstr>Fran Levstik: MARTIN KRPAN</vt:lpstr>
      <vt:lpstr>PowerPointova predstavitev</vt:lpstr>
      <vt:lpstr>PowerPointova predstavitev</vt:lpstr>
      <vt:lpstr>Poglej: Martin Krpan – risanka</vt:lpstr>
      <vt:lpstr>Prepiši v zvezek: Fran Levstik (1813 – 1887)</vt:lpstr>
      <vt:lpstr>Prepiši v zvezek: Pomen Levstika za Slovence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 Levstik: MARTIN KRPAN</dc:title>
  <dc:creator>Uporabnik</dc:creator>
  <cp:lastModifiedBy>Mateja</cp:lastModifiedBy>
  <cp:revision>15</cp:revision>
  <dcterms:created xsi:type="dcterms:W3CDTF">2018-02-26T07:45:20Z</dcterms:created>
  <dcterms:modified xsi:type="dcterms:W3CDTF">2020-03-22T20:06:07Z</dcterms:modified>
</cp:coreProperties>
</file>