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4" r:id="rId8"/>
    <p:sldId id="265" r:id="rId9"/>
    <p:sldId id="269" r:id="rId10"/>
    <p:sldId id="270" r:id="rId11"/>
    <p:sldId id="273" r:id="rId12"/>
    <p:sldId id="271" r:id="rId13"/>
    <p:sldId id="272" r:id="rId14"/>
    <p:sldId id="274" r:id="rId15"/>
    <p:sldId id="275" r:id="rId16"/>
    <p:sldId id="276" r:id="rId17"/>
    <p:sldId id="261" r:id="rId18"/>
    <p:sldId id="262" r:id="rId19"/>
    <p:sldId id="263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ja" initials="M" lastIdx="1" clrIdx="0">
    <p:extLst>
      <p:ext uri="{19B8F6BF-5375-455C-9EA6-DF929625EA0E}">
        <p15:presenceInfo xmlns:p15="http://schemas.microsoft.com/office/powerpoint/2012/main" userId="Mate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ACE2-82A7-4B0B-9FC6-7F7FCAD5F7D0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E6FA-17C5-4656-A40F-A2435DAFB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458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ACE2-82A7-4B0B-9FC6-7F7FCAD5F7D0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E6FA-17C5-4656-A40F-A2435DAFB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36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ACE2-82A7-4B0B-9FC6-7F7FCAD5F7D0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E6FA-17C5-4656-A40F-A2435DAFB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43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ACE2-82A7-4B0B-9FC6-7F7FCAD5F7D0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E6FA-17C5-4656-A40F-A2435DAFB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42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ACE2-82A7-4B0B-9FC6-7F7FCAD5F7D0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E6FA-17C5-4656-A40F-A2435DAFB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396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ACE2-82A7-4B0B-9FC6-7F7FCAD5F7D0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E6FA-17C5-4656-A40F-A2435DAFB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550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ACE2-82A7-4B0B-9FC6-7F7FCAD5F7D0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E6FA-17C5-4656-A40F-A2435DAFB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33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ACE2-82A7-4B0B-9FC6-7F7FCAD5F7D0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E6FA-17C5-4656-A40F-A2435DAFB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69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ACE2-82A7-4B0B-9FC6-7F7FCAD5F7D0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E6FA-17C5-4656-A40F-A2435DAFB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247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ACE2-82A7-4B0B-9FC6-7F7FCAD5F7D0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E6FA-17C5-4656-A40F-A2435DAFB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096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ACE2-82A7-4B0B-9FC6-7F7FCAD5F7D0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1E6FA-17C5-4656-A40F-A2435DAFB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99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3ACE2-82A7-4B0B-9FC6-7F7FCAD5F7D0}" type="datetimeFigureOut">
              <a:rPr lang="sl-SI" smtClean="0"/>
              <a:t>16.4.2020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1E6FA-17C5-4656-A40F-A2435DAFB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5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79108" y="1100517"/>
            <a:ext cx="9144000" cy="1655762"/>
          </a:xfrm>
        </p:spPr>
        <p:txBody>
          <a:bodyPr>
            <a:normAutofit/>
          </a:bodyPr>
          <a:lstStyle/>
          <a:p>
            <a:r>
              <a:rPr lang="sl-SI" sz="4400"/>
              <a:t>TEČE		    KOLESARI</a:t>
            </a:r>
            <a:endParaRPr lang="sl-SI" sz="4400" dirty="0"/>
          </a:p>
        </p:txBody>
      </p:sp>
      <p:pic>
        <p:nvPicPr>
          <p:cNvPr id="1026" name="Picture 2" descr="http://www.muta.si/UserFiles/1464/Image/PRIREDITVE/2008/tabornikio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09" y="1928398"/>
            <a:ext cx="5794652" cy="45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5400" b="1" dirty="0">
                <a:solidFill>
                  <a:srgbClr val="0070C0"/>
                </a:solidFill>
                <a:latin typeface="+mn-lt"/>
              </a:rPr>
              <a:t>PRIHODNJIK</a:t>
            </a:r>
            <a:endParaRPr lang="sl-SI" sz="5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dirty="0"/>
              <a:t>Prihodnjik je zložena glagolska oblika.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4412975" y="2597426"/>
            <a:ext cx="242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i="1" dirty="0">
                <a:solidFill>
                  <a:schemeClr val="accent1">
                    <a:lumMod val="75000"/>
                  </a:schemeClr>
                </a:solidFill>
              </a:rPr>
              <a:t>bom </a:t>
            </a:r>
            <a:r>
              <a:rPr lang="sl-SI" sz="4400" i="1" dirty="0">
                <a:solidFill>
                  <a:srgbClr val="00B050"/>
                </a:solidFill>
              </a:rPr>
              <a:t>pisal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5274367" y="3354963"/>
            <a:ext cx="49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+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2392018" y="3354961"/>
            <a:ext cx="3379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pomožni glagol</a:t>
            </a:r>
          </a:p>
          <a:p>
            <a:pPr algn="ctr"/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(prihodnjik)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5653710" y="3354961"/>
            <a:ext cx="459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B050"/>
                </a:solidFill>
              </a:rPr>
              <a:t>opisni deležnik na -L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838200" y="5046325"/>
            <a:ext cx="11022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</a:rPr>
              <a:t>    Ko izpisuješ glagole, moraš izpisati pomožni glagol in deležnik na -L!</a:t>
            </a:r>
          </a:p>
          <a:p>
            <a:endParaRPr lang="sl-SI" sz="2800" dirty="0">
              <a:solidFill>
                <a:srgbClr val="FF0000"/>
              </a:solidFill>
            </a:endParaRPr>
          </a:p>
          <a:p>
            <a:r>
              <a:rPr lang="sl-SI" sz="3200" dirty="0">
                <a:solidFill>
                  <a:srgbClr val="FF0000"/>
                </a:solidFill>
              </a:rPr>
              <a:t>                    </a:t>
            </a:r>
            <a:r>
              <a:rPr lang="sl-SI" sz="2800" dirty="0">
                <a:solidFill>
                  <a:srgbClr val="FF0000"/>
                </a:solidFill>
              </a:rPr>
              <a:t>Npr.: bom pisal, bo gledal, boste brali, boš želel …</a:t>
            </a:r>
            <a:endParaRPr lang="sl-SI" sz="2800" dirty="0"/>
          </a:p>
        </p:txBody>
      </p:sp>
      <p:pic>
        <p:nvPicPr>
          <p:cNvPr id="6" name="Slika 5" descr="Slika, ki vsebuje besede risba&#10;&#10;Opis je samodejno ustvarjen">
            <a:extLst>
              <a:ext uri="{FF2B5EF4-FFF2-40B4-BE49-F238E27FC236}">
                <a16:creationId xmlns:a16="http://schemas.microsoft.com/office/drawing/2014/main" id="{F077024F-41E4-45D3-A4C5-19B4BB0F5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96" y="212602"/>
            <a:ext cx="2442036" cy="224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9081" y="198435"/>
            <a:ext cx="699383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800" b="1" dirty="0">
                <a:solidFill>
                  <a:srgbClr val="0070C0"/>
                </a:solidFill>
                <a:latin typeface="+mn-lt"/>
              </a:rPr>
              <a:t>GLAGOLSKI ČAS</a:t>
            </a:r>
            <a:br>
              <a:rPr lang="sl-SI" sz="4800" b="1" dirty="0">
                <a:solidFill>
                  <a:srgbClr val="0070C0"/>
                </a:solidFill>
                <a:latin typeface="+mn-lt"/>
              </a:rPr>
            </a:br>
            <a:r>
              <a:rPr lang="sl-SI" sz="4800" b="1" dirty="0">
                <a:solidFill>
                  <a:srgbClr val="0070C0"/>
                </a:solidFill>
                <a:latin typeface="+mn-lt"/>
              </a:rPr>
              <a:t>glagol PISATI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8" y="1523998"/>
            <a:ext cx="10515600" cy="5738365"/>
          </a:xfrm>
        </p:spPr>
        <p:txBody>
          <a:bodyPr vert="horz" tIns="0" anchor="t" anchorCtr="0">
            <a:normAutofit/>
          </a:bodyPr>
          <a:lstStyle/>
          <a:p>
            <a:pPr marL="72000">
              <a:lnSpc>
                <a:spcPct val="150000"/>
              </a:lnSpc>
              <a:spcBef>
                <a:spcPts val="0"/>
              </a:spcBef>
            </a:pPr>
            <a:r>
              <a:rPr lang="sl-SI" sz="4400" dirty="0"/>
              <a:t> SEDANJIK </a:t>
            </a:r>
            <a:r>
              <a:rPr lang="sl-SI" sz="4400" i="1" dirty="0"/>
              <a:t>(pišem)</a:t>
            </a:r>
            <a:endParaRPr lang="sl-SI" sz="4400" dirty="0"/>
          </a:p>
          <a:p>
            <a:pPr marL="72000">
              <a:lnSpc>
                <a:spcPct val="150000"/>
              </a:lnSpc>
              <a:spcBef>
                <a:spcPts val="0"/>
              </a:spcBef>
            </a:pPr>
            <a:r>
              <a:rPr lang="sl-SI" sz="4400" dirty="0"/>
              <a:t> PRETEKLIK</a:t>
            </a:r>
            <a:r>
              <a:rPr lang="sl-SI" sz="4400" i="1" dirty="0"/>
              <a:t> (</a:t>
            </a:r>
            <a:r>
              <a:rPr lang="sl-SI" sz="4400" i="1" dirty="0">
                <a:solidFill>
                  <a:srgbClr val="00B0F0"/>
                </a:solidFill>
              </a:rPr>
              <a:t>sem</a:t>
            </a:r>
            <a:r>
              <a:rPr lang="sl-SI" sz="4400" i="1" dirty="0"/>
              <a:t> </a:t>
            </a:r>
            <a:r>
              <a:rPr lang="sl-SI" sz="4400" i="1" dirty="0">
                <a:solidFill>
                  <a:srgbClr val="00B050"/>
                </a:solidFill>
              </a:rPr>
              <a:t>pisal</a:t>
            </a:r>
            <a:r>
              <a:rPr lang="sl-SI" sz="4400" i="1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l-SI" sz="4400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l-SI" sz="4400" dirty="0"/>
              <a:t>PRIHODNJIK</a:t>
            </a:r>
            <a:r>
              <a:rPr lang="sl-SI" sz="4400" i="1" dirty="0"/>
              <a:t> (</a:t>
            </a:r>
            <a:r>
              <a:rPr lang="sl-SI" sz="4400" i="1" dirty="0">
                <a:solidFill>
                  <a:srgbClr val="00B0F0"/>
                </a:solidFill>
              </a:rPr>
              <a:t>bom </a:t>
            </a:r>
            <a:r>
              <a:rPr lang="sl-SI" sz="4400" i="1" dirty="0">
                <a:solidFill>
                  <a:srgbClr val="00B050"/>
                </a:solidFill>
              </a:rPr>
              <a:t>pisal</a:t>
            </a:r>
            <a:r>
              <a:rPr lang="sl-SI" sz="4400" i="1" dirty="0"/>
              <a:t>)</a:t>
            </a:r>
            <a:endParaRPr lang="sl-SI" sz="4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898136" y="3247362"/>
            <a:ext cx="3379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B0F0"/>
                </a:solidFill>
              </a:rPr>
              <a:t>pomožni glagol</a:t>
            </a:r>
          </a:p>
          <a:p>
            <a:r>
              <a:rPr lang="sl-SI" sz="2400" dirty="0">
                <a:solidFill>
                  <a:srgbClr val="00B0F0"/>
                </a:solidFill>
              </a:rPr>
              <a:t>	(sedanjik)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046104" y="3285833"/>
            <a:ext cx="459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B050"/>
                </a:solidFill>
              </a:rPr>
              <a:t>opisni deležnik na -l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764340" y="3231013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dirty="0"/>
              <a:t>+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2241892" y="5178248"/>
            <a:ext cx="3379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B0F0"/>
                </a:solidFill>
              </a:rPr>
              <a:t>pomožni glagol</a:t>
            </a:r>
          </a:p>
          <a:p>
            <a:pPr algn="ctr"/>
            <a:r>
              <a:rPr lang="sl-SI" sz="2400" dirty="0">
                <a:solidFill>
                  <a:srgbClr val="00B0F0"/>
                </a:solidFill>
              </a:rPr>
              <a:t>(prihodnjik)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5104163" y="5133173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4000" dirty="0"/>
              <a:t>+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5406567" y="5148234"/>
            <a:ext cx="459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B050"/>
                </a:solidFill>
              </a:rPr>
              <a:t>opisni deležnik na -l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6DF875B-221C-44CA-927F-36E80EEBC887}"/>
              </a:ext>
            </a:extLst>
          </p:cNvPr>
          <p:cNvSpPr txBox="1"/>
          <p:nvPr/>
        </p:nvSpPr>
        <p:spPr>
          <a:xfrm>
            <a:off x="1043370" y="676551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Prepiši v zvezek.</a:t>
            </a:r>
          </a:p>
        </p:txBody>
      </p:sp>
    </p:spTree>
    <p:extLst>
      <p:ext uri="{BB962C8B-B14F-4D97-AF65-F5344CB8AC3E}">
        <p14:creationId xmlns:p14="http://schemas.microsoft.com/office/powerpoint/2010/main" val="617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10477" y="1776837"/>
            <a:ext cx="10515600" cy="1884984"/>
          </a:xfrm>
        </p:spPr>
        <p:txBody>
          <a:bodyPr/>
          <a:lstStyle/>
          <a:p>
            <a:pPr marL="0" indent="0">
              <a:buNone/>
            </a:pPr>
            <a:r>
              <a:rPr lang="sl-SI" sz="3200" dirty="0"/>
              <a:t>„Jaz ne pridem, ti ne prideš, on ne pride. Kaj to pomeni, Maja?“ vpraša učiteljica učenko med poukom slovenščine.</a:t>
            </a:r>
            <a:br>
              <a:rPr lang="sl-SI" sz="3200" dirty="0"/>
            </a:br>
            <a:br>
              <a:rPr lang="sl-SI" sz="3200" dirty="0"/>
            </a:br>
            <a:r>
              <a:rPr lang="sl-SI" sz="3200" dirty="0"/>
              <a:t>„Da sploh nihče ne bo prišel.“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07166" y="4506579"/>
            <a:ext cx="2994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1">
                    <a:lumMod val="50000"/>
                  </a:schemeClr>
                </a:solidFill>
              </a:rPr>
              <a:t>Ali so vsi enaki?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007166" y="3921804"/>
            <a:ext cx="747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1">
                    <a:lumMod val="50000"/>
                  </a:schemeClr>
                </a:solidFill>
              </a:rPr>
              <a:t>Naštej glagole, ki so v zgornjih povedih.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964096" y="5253647"/>
            <a:ext cx="10260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Glagolom spreminjamo končnico glede na osebo in število. To spreminjanje oblike imenujemo </a:t>
            </a:r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spreganje</a:t>
            </a:r>
            <a:r>
              <a:rPr lang="sl-SI" sz="3200" dirty="0"/>
              <a:t>.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2060713" y="583608"/>
            <a:ext cx="747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>
                <a:solidFill>
                  <a:schemeClr val="accent1">
                    <a:lumMod val="75000"/>
                  </a:schemeClr>
                </a:solidFill>
              </a:rPr>
              <a:t>SPREGANJE GLAGOLOV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DF6101D-48EF-4AE1-A379-190F2411902A}"/>
              </a:ext>
            </a:extLst>
          </p:cNvPr>
          <p:cNvSpPr txBox="1"/>
          <p:nvPr/>
        </p:nvSpPr>
        <p:spPr>
          <a:xfrm>
            <a:off x="1192696" y="65775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V zvezek prepiši samo naslov.</a:t>
            </a:r>
          </a:p>
        </p:txBody>
      </p:sp>
    </p:spTree>
    <p:extLst>
      <p:ext uri="{BB962C8B-B14F-4D97-AF65-F5344CB8AC3E}">
        <p14:creationId xmlns:p14="http://schemas.microsoft.com/office/powerpoint/2010/main" val="16783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aobljeni pravokotnik 23"/>
          <p:cNvSpPr/>
          <p:nvPr/>
        </p:nvSpPr>
        <p:spPr>
          <a:xfrm>
            <a:off x="10026511" y="5290677"/>
            <a:ext cx="442706" cy="371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Zaobljeni pravokotnik 22"/>
          <p:cNvSpPr/>
          <p:nvPr/>
        </p:nvSpPr>
        <p:spPr>
          <a:xfrm>
            <a:off x="9994624" y="4535552"/>
            <a:ext cx="474593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aobljeni pravokotnik 21"/>
          <p:cNvSpPr/>
          <p:nvPr/>
        </p:nvSpPr>
        <p:spPr>
          <a:xfrm>
            <a:off x="10050117" y="3804391"/>
            <a:ext cx="710648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Zaobljeni pravokotnik 20"/>
          <p:cNvSpPr/>
          <p:nvPr/>
        </p:nvSpPr>
        <p:spPr>
          <a:xfrm>
            <a:off x="7490792" y="5264783"/>
            <a:ext cx="410817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Zaobljeni pravokotnik 19"/>
          <p:cNvSpPr/>
          <p:nvPr/>
        </p:nvSpPr>
        <p:spPr>
          <a:xfrm>
            <a:off x="7490793" y="4547533"/>
            <a:ext cx="410817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i pravokotnik 18"/>
          <p:cNvSpPr/>
          <p:nvPr/>
        </p:nvSpPr>
        <p:spPr>
          <a:xfrm>
            <a:off x="7550425" y="3843537"/>
            <a:ext cx="500271" cy="369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Zaobljeni pravokotnik 17"/>
          <p:cNvSpPr/>
          <p:nvPr/>
        </p:nvSpPr>
        <p:spPr>
          <a:xfrm>
            <a:off x="4863548" y="4453544"/>
            <a:ext cx="410817" cy="489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Zaobljeni pravokotnik 15"/>
          <p:cNvSpPr/>
          <p:nvPr/>
        </p:nvSpPr>
        <p:spPr>
          <a:xfrm>
            <a:off x="4837045" y="3815401"/>
            <a:ext cx="410817" cy="397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44218" y="5729014"/>
            <a:ext cx="6258338" cy="1061906"/>
          </a:xfrm>
        </p:spPr>
        <p:txBody>
          <a:bodyPr>
            <a:normAutofit/>
          </a:bodyPr>
          <a:lstStyle/>
          <a:p>
            <a:pPr algn="ctr"/>
            <a:r>
              <a:rPr lang="sl-SI" sz="3600" dirty="0">
                <a:latin typeface="+mn-lt"/>
              </a:rPr>
              <a:t>Kateri del glagolov se spreminja?</a:t>
            </a: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265994"/>
              </p:ext>
            </p:extLst>
          </p:nvPr>
        </p:nvGraphicFramePr>
        <p:xfrm>
          <a:off x="705678" y="2236443"/>
          <a:ext cx="10515600" cy="3566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 rowSpan="2">
                  <a:txBody>
                    <a:bodyPr/>
                    <a:lstStyle/>
                    <a:p>
                      <a:pPr algn="ctr"/>
                      <a:r>
                        <a:rPr lang="sl-SI" sz="4000" dirty="0"/>
                        <a:t>OSEBA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l-SI" sz="4400" dirty="0"/>
                        <a:t>ŠTEVILO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/>
                        <a:t>EDNINA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/>
                        <a:t>DVOJINA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/>
                        <a:t>MNOŽINA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40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40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40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3737113" y="3604591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hodim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3763617" y="4321024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hodiš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776869" y="5037457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hodi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6420678" y="3657599"/>
            <a:ext cx="2259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hodiva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394174" y="4347528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hodita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6380922" y="5050709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hodita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8918712" y="3617843"/>
            <a:ext cx="227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hodimo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8912087" y="4361596"/>
            <a:ext cx="227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hodite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8912087" y="5078844"/>
            <a:ext cx="2276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hodijo</a:t>
            </a:r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2557670" y="538847"/>
            <a:ext cx="74688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000" dirty="0">
                <a:latin typeface="+mn-lt"/>
              </a:rPr>
              <a:t>V preglednico vpiši sedanjiške oblike glagola </a:t>
            </a:r>
            <a:r>
              <a:rPr lang="sl-SI" sz="4000" i="1" dirty="0">
                <a:latin typeface="+mn-lt"/>
              </a:rPr>
              <a:t>hoditi.</a:t>
            </a:r>
            <a:r>
              <a:rPr lang="sl-SI" sz="4000" dirty="0">
                <a:latin typeface="+mn-lt"/>
              </a:rPr>
              <a:t>  </a:t>
            </a:r>
          </a:p>
        </p:txBody>
      </p:sp>
      <p:sp>
        <p:nvSpPr>
          <p:cNvPr id="25" name="Naslov 1"/>
          <p:cNvSpPr txBox="1">
            <a:spLocks/>
          </p:cNvSpPr>
          <p:nvPr/>
        </p:nvSpPr>
        <p:spPr>
          <a:xfrm>
            <a:off x="7199241" y="5860722"/>
            <a:ext cx="2961863" cy="770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KONČNICA.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628C0D8-4BE1-4A91-B31A-C80C44A9F10C}"/>
              </a:ext>
            </a:extLst>
          </p:cNvPr>
          <p:cNvSpPr txBox="1"/>
          <p:nvPr/>
        </p:nvSpPr>
        <p:spPr>
          <a:xfrm>
            <a:off x="1475962" y="732231"/>
            <a:ext cx="1613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Nalogo reši v zvezek.</a:t>
            </a:r>
          </a:p>
        </p:txBody>
      </p:sp>
    </p:spTree>
    <p:extLst>
      <p:ext uri="{BB962C8B-B14F-4D97-AF65-F5344CB8AC3E}">
        <p14:creationId xmlns:p14="http://schemas.microsoft.com/office/powerpoint/2010/main" val="30663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8" grpId="0" animBg="1"/>
      <p:bldP spid="16" grpId="0" animBg="1"/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otnik 14"/>
          <p:cNvSpPr/>
          <p:nvPr/>
        </p:nvSpPr>
        <p:spPr>
          <a:xfrm>
            <a:off x="4439477" y="3538331"/>
            <a:ext cx="516835" cy="491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Zaobljeni pravokotnik 15"/>
          <p:cNvSpPr/>
          <p:nvPr/>
        </p:nvSpPr>
        <p:spPr>
          <a:xfrm>
            <a:off x="4558746" y="4194314"/>
            <a:ext cx="516835" cy="491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Zaobljeni pravokotnik 16"/>
          <p:cNvSpPr/>
          <p:nvPr/>
        </p:nvSpPr>
        <p:spPr>
          <a:xfrm>
            <a:off x="7053468" y="3552398"/>
            <a:ext cx="516835" cy="491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Zaobljeni pravokotnik 17"/>
          <p:cNvSpPr/>
          <p:nvPr/>
        </p:nvSpPr>
        <p:spPr>
          <a:xfrm>
            <a:off x="6990520" y="4195129"/>
            <a:ext cx="695741" cy="491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i pravokotnik 18"/>
          <p:cNvSpPr/>
          <p:nvPr/>
        </p:nvSpPr>
        <p:spPr>
          <a:xfrm>
            <a:off x="6990520" y="4963755"/>
            <a:ext cx="695741" cy="491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Zaobljeni pravokotnik 19"/>
          <p:cNvSpPr/>
          <p:nvPr/>
        </p:nvSpPr>
        <p:spPr>
          <a:xfrm>
            <a:off x="9647580" y="3551582"/>
            <a:ext cx="695741" cy="491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Zaobljeni pravokotnik 20"/>
          <p:cNvSpPr/>
          <p:nvPr/>
        </p:nvSpPr>
        <p:spPr>
          <a:xfrm>
            <a:off x="9647579" y="4229888"/>
            <a:ext cx="695741" cy="491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aobljeni pravokotnik 21"/>
          <p:cNvSpPr/>
          <p:nvPr/>
        </p:nvSpPr>
        <p:spPr>
          <a:xfrm>
            <a:off x="9143996" y="4921446"/>
            <a:ext cx="516835" cy="491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Zaobljeni pravokotnik 22"/>
          <p:cNvSpPr/>
          <p:nvPr/>
        </p:nvSpPr>
        <p:spPr>
          <a:xfrm>
            <a:off x="10449337" y="4950502"/>
            <a:ext cx="516835" cy="491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4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103885"/>
              </p:ext>
            </p:extLst>
          </p:nvPr>
        </p:nvGraphicFramePr>
        <p:xfrm>
          <a:off x="533399" y="1971400"/>
          <a:ext cx="10515600" cy="3566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 rowSpan="2">
                  <a:txBody>
                    <a:bodyPr/>
                    <a:lstStyle/>
                    <a:p>
                      <a:pPr algn="ctr"/>
                      <a:r>
                        <a:rPr lang="sl-SI" sz="4000" dirty="0"/>
                        <a:t>OSEBA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l-SI" sz="4400" dirty="0"/>
                        <a:t>ŠTEVILO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/>
                        <a:t>EDNINA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/>
                        <a:t>DVOJINA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/>
                        <a:t>MNOŽINA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40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40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40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2796208" y="538847"/>
            <a:ext cx="70634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000" dirty="0">
                <a:latin typeface="+mn-lt"/>
              </a:rPr>
              <a:t>V preglednico vpiši sedanjiške oblike glagola </a:t>
            </a:r>
            <a:r>
              <a:rPr lang="sl-SI" sz="4000" i="1" dirty="0">
                <a:latin typeface="+mn-lt"/>
              </a:rPr>
              <a:t>vedeti.</a:t>
            </a:r>
            <a:r>
              <a:rPr lang="sl-SI" sz="4000" dirty="0">
                <a:latin typeface="+mn-lt"/>
              </a:rPr>
              <a:t> 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3551582" y="3379304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/>
              <a:t>vem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3551582" y="4042728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/>
              <a:t>veš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551582" y="4791476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/>
              <a:t>ve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6221895" y="3379303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/>
              <a:t>veva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221895" y="4042728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/>
              <a:t>vesta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6221895" y="4791475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/>
              <a:t>vesta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8892208" y="3379303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/>
              <a:t>vemo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8892208" y="4057609"/>
            <a:ext cx="1669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/>
              <a:t>veste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8488017" y="4791474"/>
            <a:ext cx="2478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dirty="0"/>
              <a:t>vedo/vejo</a:t>
            </a:r>
          </a:p>
        </p:txBody>
      </p:sp>
      <p:sp>
        <p:nvSpPr>
          <p:cNvPr id="28" name="Naslov 1"/>
          <p:cNvSpPr>
            <a:spLocks noGrp="1"/>
          </p:cNvSpPr>
          <p:nvPr>
            <p:ph type="title"/>
          </p:nvPr>
        </p:nvSpPr>
        <p:spPr>
          <a:xfrm>
            <a:off x="1080052" y="5663637"/>
            <a:ext cx="6258338" cy="1061906"/>
          </a:xfrm>
        </p:spPr>
        <p:txBody>
          <a:bodyPr>
            <a:normAutofit/>
          </a:bodyPr>
          <a:lstStyle/>
          <a:p>
            <a:pPr algn="ctr"/>
            <a:r>
              <a:rPr lang="sl-SI" sz="3600" dirty="0">
                <a:latin typeface="+mn-lt"/>
              </a:rPr>
              <a:t>Kateri del glagolov se spreminja?</a:t>
            </a:r>
          </a:p>
        </p:txBody>
      </p:sp>
      <p:sp>
        <p:nvSpPr>
          <p:cNvPr id="30" name="Naslov 1"/>
          <p:cNvSpPr txBox="1">
            <a:spLocks/>
          </p:cNvSpPr>
          <p:nvPr/>
        </p:nvSpPr>
        <p:spPr>
          <a:xfrm>
            <a:off x="7172737" y="5858412"/>
            <a:ext cx="2961863" cy="770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KONČNICA.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EF500D0-A4C6-443A-817B-28C3B0C763F2}"/>
              </a:ext>
            </a:extLst>
          </p:cNvPr>
          <p:cNvSpPr txBox="1"/>
          <p:nvPr/>
        </p:nvSpPr>
        <p:spPr>
          <a:xfrm>
            <a:off x="795130" y="755374"/>
            <a:ext cx="1616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>
                <a:solidFill>
                  <a:srgbClr val="00B050"/>
                </a:solidFill>
              </a:rPr>
              <a:t>Nalogo reši v zvezek.</a:t>
            </a:r>
            <a:endParaRPr lang="sl-SI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1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118932"/>
              </p:ext>
            </p:extLst>
          </p:nvPr>
        </p:nvGraphicFramePr>
        <p:xfrm>
          <a:off x="575401" y="983328"/>
          <a:ext cx="10783959" cy="3566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45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553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40">
                <a:tc rowSpan="2">
                  <a:txBody>
                    <a:bodyPr/>
                    <a:lstStyle/>
                    <a:p>
                      <a:pPr algn="ctr"/>
                      <a:r>
                        <a:rPr lang="sl-SI" sz="4000" dirty="0"/>
                        <a:t>OSEBA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sl-SI" sz="4400" dirty="0"/>
                        <a:t>ŠTEVILO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4000" b="1" dirty="0"/>
                        <a:t>EDNINA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4000" b="1" dirty="0"/>
                        <a:t>DVOJINA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l-SI" sz="4000" b="1" dirty="0"/>
                        <a:t>MNOŽINA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40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hodim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vem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hodiva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veva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hodimo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vemo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40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hodiš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veš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hodita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ve</a:t>
                      </a:r>
                      <a:r>
                        <a:rPr lang="sl-SI" sz="3200" dirty="0">
                          <a:solidFill>
                            <a:srgbClr val="00B050"/>
                          </a:solidFill>
                        </a:rPr>
                        <a:t>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hodite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ve</a:t>
                      </a:r>
                      <a:r>
                        <a:rPr lang="sl-SI" sz="3200" dirty="0">
                          <a:solidFill>
                            <a:srgbClr val="00B050"/>
                          </a:solidFill>
                        </a:rPr>
                        <a:t>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40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hodi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hodita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ve</a:t>
                      </a:r>
                      <a:r>
                        <a:rPr lang="sl-SI" sz="3200" dirty="0">
                          <a:solidFill>
                            <a:srgbClr val="00B050"/>
                          </a:solidFill>
                        </a:rPr>
                        <a:t>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dirty="0"/>
                        <a:t>hodijo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vedo/vejo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265155" y="4745282"/>
            <a:ext cx="7745896" cy="1061906"/>
          </a:xfrm>
        </p:spPr>
        <p:txBody>
          <a:bodyPr>
            <a:normAutofit/>
          </a:bodyPr>
          <a:lstStyle/>
          <a:p>
            <a:pPr algn="ctr"/>
            <a:r>
              <a:rPr lang="sl-SI" sz="3600" dirty="0">
                <a:latin typeface="+mn-lt"/>
              </a:rPr>
              <a:t>V katerih številih so končnice drugačne?</a:t>
            </a: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7471022" y="4891192"/>
            <a:ext cx="4767472" cy="770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V dvojini in množini.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65267" y="5753654"/>
            <a:ext cx="11761530" cy="790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dirty="0">
                <a:solidFill>
                  <a:srgbClr val="92D050"/>
                </a:solidFill>
                <a:latin typeface="+mn-lt"/>
              </a:rPr>
              <a:t>Prepiši v zvezek: </a:t>
            </a:r>
            <a:r>
              <a:rPr lang="sl-SI" sz="3600" dirty="0">
                <a:latin typeface="+mn-lt"/>
              </a:rPr>
              <a:t>Tako kot glagol vedeti spregamo tudi glagole: jesti, iti, dati in   </a:t>
            </a:r>
          </a:p>
          <a:p>
            <a:r>
              <a:rPr lang="sl-SI" sz="3600" dirty="0">
                <a:latin typeface="+mn-lt"/>
              </a:rPr>
              <a:t>                    biti.</a:t>
            </a:r>
          </a:p>
        </p:txBody>
      </p:sp>
    </p:spTree>
    <p:extLst>
      <p:ext uri="{BB962C8B-B14F-4D97-AF65-F5344CB8AC3E}">
        <p14:creationId xmlns:p14="http://schemas.microsoft.com/office/powerpoint/2010/main" val="42290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7141" y="141242"/>
            <a:ext cx="8458201" cy="1163029"/>
          </a:xfrm>
        </p:spPr>
        <p:txBody>
          <a:bodyPr/>
          <a:lstStyle/>
          <a:p>
            <a:pPr algn="ctr"/>
            <a:r>
              <a:rPr lang="sl-SI" dirty="0">
                <a:solidFill>
                  <a:srgbClr val="0070C0"/>
                </a:solidFill>
                <a:latin typeface="+mn-lt"/>
              </a:rPr>
              <a:t>ZANIKANJE GLAGOLA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1957" y="1211347"/>
            <a:ext cx="11360257" cy="3660775"/>
          </a:xfrm>
        </p:spPr>
        <p:txBody>
          <a:bodyPr/>
          <a:lstStyle/>
          <a:p>
            <a:pPr marL="0" indent="0">
              <a:buNone/>
            </a:pPr>
            <a:r>
              <a:rPr lang="sl-SI" sz="3600" dirty="0"/>
              <a:t>Glagole lahko zanikamo na več načinov:</a:t>
            </a:r>
          </a:p>
          <a:p>
            <a:r>
              <a:rPr lang="sl-SI" sz="3600" dirty="0"/>
              <a:t> z nikalnico </a:t>
            </a:r>
            <a:r>
              <a:rPr lang="sl-SI" sz="3600" b="1" dirty="0"/>
              <a:t>NE</a:t>
            </a:r>
            <a:r>
              <a:rPr lang="sl-SI" sz="3600" dirty="0"/>
              <a:t>, ki jo dodamo pred glagol, </a:t>
            </a:r>
            <a:r>
              <a:rPr lang="sl-SI" sz="3600" b="1" dirty="0"/>
              <a:t>vmes je presledek </a:t>
            </a:r>
            <a:r>
              <a:rPr lang="sl-SI" sz="3600" dirty="0"/>
              <a:t>(Ne bo prišel na prireditev.),</a:t>
            </a:r>
          </a:p>
          <a:p>
            <a:r>
              <a:rPr lang="sl-SI" sz="3600" dirty="0"/>
              <a:t>pred glagol biti dodamo nikalnico </a:t>
            </a:r>
            <a:r>
              <a:rPr lang="sl-SI" sz="3600" b="1" dirty="0"/>
              <a:t>NI</a:t>
            </a:r>
            <a:r>
              <a:rPr lang="sl-SI" sz="3600" dirty="0"/>
              <a:t>, </a:t>
            </a:r>
            <a:r>
              <a:rPr lang="sl-SI" sz="3600" b="1" dirty="0"/>
              <a:t>pišemo skupaj</a:t>
            </a:r>
            <a:r>
              <a:rPr lang="sl-SI" sz="3600" dirty="0"/>
              <a:t> </a:t>
            </a:r>
          </a:p>
          <a:p>
            <a:pPr marL="0" indent="0">
              <a:buNone/>
            </a:pPr>
            <a:r>
              <a:rPr lang="sl-SI" sz="3600" dirty="0"/>
              <a:t>(Nisi prebral knjige.),</a:t>
            </a:r>
          </a:p>
          <a:p>
            <a:r>
              <a:rPr lang="sl-SI" sz="3600" dirty="0"/>
              <a:t>izjema: hočem – nočem.</a:t>
            </a:r>
          </a:p>
          <a:p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1737494" y="4872122"/>
            <a:ext cx="7745896" cy="1726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800" b="1" dirty="0">
                <a:latin typeface="+mn-lt"/>
              </a:rPr>
              <a:t>PAZI</a:t>
            </a:r>
            <a:r>
              <a:rPr lang="sl-SI" sz="4800" dirty="0">
                <a:latin typeface="+mn-lt"/>
              </a:rPr>
              <a:t>: ne bo          nebo.</a:t>
            </a:r>
          </a:p>
          <a:p>
            <a:r>
              <a:rPr lang="sl-SI" sz="3900" dirty="0">
                <a:latin typeface="+mn-lt"/>
              </a:rPr>
              <a:t>Nebo je jasno.</a:t>
            </a:r>
          </a:p>
          <a:p>
            <a:r>
              <a:rPr lang="sl-SI" sz="3900" dirty="0">
                <a:latin typeface="+mn-lt"/>
              </a:rPr>
              <a:t>Ne bo pojedel juhe.</a:t>
            </a:r>
          </a:p>
        </p:txBody>
      </p:sp>
      <p:sp>
        <p:nvSpPr>
          <p:cNvPr id="5" name="Ni enako 4"/>
          <p:cNvSpPr/>
          <p:nvPr/>
        </p:nvSpPr>
        <p:spPr>
          <a:xfrm>
            <a:off x="5548448" y="4946438"/>
            <a:ext cx="1425844" cy="58199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461E9DC-6F37-4054-8298-C88A98616C2B}"/>
              </a:ext>
            </a:extLst>
          </p:cNvPr>
          <p:cNvSpPr txBox="1"/>
          <p:nvPr/>
        </p:nvSpPr>
        <p:spPr>
          <a:xfrm>
            <a:off x="1351330" y="53809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Prepiši v zvezek.</a:t>
            </a:r>
          </a:p>
        </p:txBody>
      </p:sp>
      <p:pic>
        <p:nvPicPr>
          <p:cNvPr id="2052" name="Picture 4" descr="Set Of Hand-drawn Clouds On A Blue Sky Background, Vector ...">
            <a:extLst>
              <a:ext uri="{FF2B5EF4-FFF2-40B4-BE49-F238E27FC236}">
                <a16:creationId xmlns:a16="http://schemas.microsoft.com/office/drawing/2014/main" id="{CCC3920D-1CD4-4155-99B8-97AC3C0A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21" y="4780720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1705" y="101971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>
                <a:solidFill>
                  <a:srgbClr val="0070C0"/>
                </a:solidFill>
              </a:rPr>
              <a:t>Vsak glagol ima dve vrsti oblik:</a:t>
            </a:r>
          </a:p>
          <a:p>
            <a:pPr marL="0" indent="0" algn="ctr">
              <a:buNone/>
            </a:pPr>
            <a:endParaRPr lang="sl-SI" dirty="0"/>
          </a:p>
          <a:p>
            <a:r>
              <a:rPr lang="sl-SI" b="1" dirty="0">
                <a:solidFill>
                  <a:srgbClr val="0070C0"/>
                </a:solidFill>
              </a:rPr>
              <a:t>osebne</a:t>
            </a:r>
            <a:r>
              <a:rPr lang="sl-SI" dirty="0"/>
              <a:t> glagolske oblike in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b="1" dirty="0">
                <a:solidFill>
                  <a:srgbClr val="0070C0"/>
                </a:solidFill>
              </a:rPr>
              <a:t>neosebne</a:t>
            </a:r>
            <a:r>
              <a:rPr lang="sl-SI" dirty="0"/>
              <a:t> glagolske oblike.</a:t>
            </a:r>
          </a:p>
        </p:txBody>
      </p:sp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:a16="http://schemas.microsoft.com/office/drawing/2014/main" id="{57497B89-28FA-40A1-BE3D-AD92DADB1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20" y="1634364"/>
            <a:ext cx="2324687" cy="1895126"/>
          </a:xfrm>
          <a:prstGeom prst="rect">
            <a:avLst/>
          </a:prstGeom>
        </p:spPr>
      </p:pic>
      <p:pic>
        <p:nvPicPr>
          <p:cNvPr id="9" name="Slika 8" descr="Slika, ki vsebuje besede fotografija, oseba, skupina, črna&#10;&#10;Opis je samodejno ustvarjen">
            <a:extLst>
              <a:ext uri="{FF2B5EF4-FFF2-40B4-BE49-F238E27FC236}">
                <a16:creationId xmlns:a16="http://schemas.microsoft.com/office/drawing/2014/main" id="{DDA2F245-1DBD-4D07-A1DE-A7213A93E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75" y="4137852"/>
            <a:ext cx="2466975" cy="1847850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08557C4-2624-4F39-8913-A5424F0F05F4}"/>
              </a:ext>
            </a:extLst>
          </p:cNvPr>
          <p:cNvSpPr txBox="1"/>
          <p:nvPr/>
        </p:nvSpPr>
        <p:spPr>
          <a:xfrm>
            <a:off x="984087" y="868018"/>
            <a:ext cx="215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Prepiši v zvezek.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056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b="1" dirty="0">
                <a:solidFill>
                  <a:srgbClr val="0070C0"/>
                </a:solidFill>
                <a:latin typeface="+mn-lt"/>
              </a:rPr>
              <a:t>OSEBNE GLAGOLSKE OBLIKE</a:t>
            </a:r>
            <a:endParaRPr lang="sl-SI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So tiste, ki jim lahko določimo osebo, število, čas in </a:t>
            </a:r>
            <a:r>
              <a:rPr lang="sl-SI" dirty="0">
                <a:solidFill>
                  <a:srgbClr val="FF0000"/>
                </a:solidFill>
              </a:rPr>
              <a:t>naklon.</a:t>
            </a:r>
            <a:endParaRPr lang="sl-SI" dirty="0"/>
          </a:p>
          <a:p>
            <a:r>
              <a:rPr lang="sl-SI" dirty="0"/>
              <a:t>primera:</a:t>
            </a:r>
          </a:p>
          <a:p>
            <a:pPr marL="0" indent="0">
              <a:buNone/>
            </a:pPr>
            <a:r>
              <a:rPr lang="sl-SI" i="1" dirty="0"/>
              <a:t>	spoznavam</a:t>
            </a:r>
            <a:r>
              <a:rPr lang="sl-SI" dirty="0"/>
              <a:t>: </a:t>
            </a:r>
            <a:r>
              <a:rPr lang="sl-SI" dirty="0" err="1"/>
              <a:t>glag</a:t>
            </a:r>
            <a:r>
              <a:rPr lang="sl-SI" dirty="0"/>
              <a:t>., 1. os. </a:t>
            </a:r>
            <a:r>
              <a:rPr lang="sl-SI" dirty="0" err="1"/>
              <a:t>ed</a:t>
            </a:r>
            <a:r>
              <a:rPr lang="sl-SI" dirty="0"/>
              <a:t>., sed.</a:t>
            </a:r>
          </a:p>
          <a:p>
            <a:pPr marL="0" indent="0">
              <a:buNone/>
            </a:pPr>
            <a:r>
              <a:rPr lang="sl-SI" i="1" dirty="0"/>
              <a:t>	si spoznaval</a:t>
            </a:r>
            <a:r>
              <a:rPr lang="sl-SI" dirty="0"/>
              <a:t>: </a:t>
            </a:r>
            <a:r>
              <a:rPr lang="sl-SI" dirty="0" err="1"/>
              <a:t>glag</a:t>
            </a:r>
            <a:r>
              <a:rPr lang="sl-SI" dirty="0"/>
              <a:t>., 2. os. </a:t>
            </a:r>
            <a:r>
              <a:rPr lang="sl-SI" dirty="0" err="1"/>
              <a:t>ed</a:t>
            </a:r>
            <a:r>
              <a:rPr lang="sl-SI" dirty="0"/>
              <a:t>., </a:t>
            </a:r>
            <a:r>
              <a:rPr lang="sl-SI" dirty="0" err="1"/>
              <a:t>pret</a:t>
            </a:r>
            <a:r>
              <a:rPr lang="sl-SI" dirty="0"/>
              <a:t>. </a:t>
            </a:r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A83A48F6-1A42-4302-BD5C-9FE234117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4076700"/>
            <a:ext cx="3314700" cy="27813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4C5B2AA-CE81-43C9-B412-331D6E87CB46}"/>
              </a:ext>
            </a:extLst>
          </p:cNvPr>
          <p:cNvSpPr txBox="1"/>
          <p:nvPr/>
        </p:nvSpPr>
        <p:spPr>
          <a:xfrm>
            <a:off x="596348" y="795130"/>
            <a:ext cx="164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Prepiši v zvezek.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680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NEOSEBNE GLAGOLSKE OBLIKE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44487"/>
            <a:ext cx="10515600" cy="47324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2400" dirty="0"/>
              <a:t>To so glagoli, ki jim ne moremo določiti osebe, števila, časa in </a:t>
            </a:r>
            <a:r>
              <a:rPr lang="sl-SI" sz="2400" dirty="0">
                <a:solidFill>
                  <a:srgbClr val="FF0000"/>
                </a:solidFill>
              </a:rPr>
              <a:t>naklona</a:t>
            </a:r>
            <a:r>
              <a:rPr lang="sl-SI" sz="2400" dirty="0"/>
              <a:t>. (V 6. razredu si spoznal 2 vrsti neosebnih glagolskih oblik: </a:t>
            </a:r>
            <a:r>
              <a:rPr lang="sl-SI" sz="2400" dirty="0">
                <a:solidFill>
                  <a:srgbClr val="7030A0"/>
                </a:solidFill>
              </a:rPr>
              <a:t>nedoločnik</a:t>
            </a:r>
            <a:r>
              <a:rPr lang="sl-SI" sz="2400" dirty="0"/>
              <a:t> in </a:t>
            </a:r>
            <a:r>
              <a:rPr lang="sl-SI" sz="2400" dirty="0">
                <a:solidFill>
                  <a:srgbClr val="7030A0"/>
                </a:solidFill>
              </a:rPr>
              <a:t>namenilnik</a:t>
            </a:r>
            <a:r>
              <a:rPr lang="sl-SI" sz="2400" dirty="0"/>
              <a:t>.</a:t>
            </a:r>
            <a:endParaRPr lang="sl-SI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sz="2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sz="2400" dirty="0">
                <a:solidFill>
                  <a:srgbClr val="7030A0"/>
                </a:solidFill>
              </a:rPr>
              <a:t>Nedoločnik</a:t>
            </a:r>
          </a:p>
          <a:p>
            <a:pPr marL="0" indent="0">
              <a:buNone/>
            </a:pPr>
            <a:r>
              <a:rPr lang="sl-SI" sz="2400" dirty="0"/>
              <a:t>To so glagoli, ki se končujejo na</a:t>
            </a:r>
            <a:r>
              <a:rPr lang="sl-SI" sz="2400" u="sng" dirty="0"/>
              <a:t> -ti ali -či</a:t>
            </a:r>
            <a:r>
              <a:rPr lang="sl-SI" sz="2400" dirty="0"/>
              <a:t>. Pogosto jih uporabljamo ob naklonskih glagolih, kot so smeti, morati, moči, želeti, hoteti.</a:t>
            </a:r>
          </a:p>
          <a:p>
            <a:pPr marL="0" indent="0">
              <a:buNone/>
            </a:pPr>
            <a:r>
              <a:rPr lang="sl-SI" sz="2400" dirty="0"/>
              <a:t>Primeri: </a:t>
            </a:r>
          </a:p>
          <a:p>
            <a:pPr marL="0" indent="0">
              <a:buNone/>
            </a:pPr>
            <a:r>
              <a:rPr lang="sl-SI" sz="2400" dirty="0"/>
              <a:t>	Ne smemo </a:t>
            </a:r>
            <a:r>
              <a:rPr lang="sl-SI" sz="2400" dirty="0">
                <a:solidFill>
                  <a:srgbClr val="7030A0"/>
                </a:solidFill>
              </a:rPr>
              <a:t>hoditi</a:t>
            </a:r>
            <a:r>
              <a:rPr lang="sl-SI" sz="2400" dirty="0"/>
              <a:t> po travi. Moram </a:t>
            </a:r>
            <a:r>
              <a:rPr lang="sl-SI" sz="2400" dirty="0">
                <a:solidFill>
                  <a:srgbClr val="7030A0"/>
                </a:solidFill>
              </a:rPr>
              <a:t>speči</a:t>
            </a:r>
            <a:r>
              <a:rPr lang="sl-SI" sz="2400" dirty="0"/>
              <a:t> kruh.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>
                <a:solidFill>
                  <a:srgbClr val="7030A0"/>
                </a:solidFill>
              </a:rPr>
              <a:t>Namenilnik</a:t>
            </a:r>
          </a:p>
          <a:p>
            <a:pPr marL="0" indent="0">
              <a:buNone/>
            </a:pPr>
            <a:r>
              <a:rPr lang="sl-SI" sz="2400" dirty="0"/>
              <a:t>To so glagoli, ki se končujejo na </a:t>
            </a:r>
            <a:r>
              <a:rPr lang="sl-SI" sz="2400" u="sng" dirty="0"/>
              <a:t>-t ali -č</a:t>
            </a:r>
            <a:r>
              <a:rPr lang="sl-SI" sz="2400" dirty="0"/>
              <a:t>. Stojijo za glagoli, ki izražajo premikanje: iti, hoditi …</a:t>
            </a:r>
          </a:p>
          <a:p>
            <a:pPr marL="0" indent="0">
              <a:buNone/>
            </a:pPr>
            <a:r>
              <a:rPr lang="sl-SI" sz="2400" dirty="0"/>
              <a:t>Primeri: </a:t>
            </a:r>
          </a:p>
          <a:p>
            <a:pPr marL="0" indent="0">
              <a:buNone/>
            </a:pPr>
            <a:r>
              <a:rPr lang="sl-SI" sz="2400" dirty="0"/>
              <a:t>              Pojdi </a:t>
            </a:r>
            <a:r>
              <a:rPr lang="sl-SI" sz="2400" dirty="0">
                <a:solidFill>
                  <a:srgbClr val="7030A0"/>
                </a:solidFill>
              </a:rPr>
              <a:t>kupit</a:t>
            </a:r>
            <a:r>
              <a:rPr lang="sl-SI" sz="2400" dirty="0"/>
              <a:t> kruh. Grem </a:t>
            </a:r>
            <a:r>
              <a:rPr lang="sl-SI" sz="2400" dirty="0">
                <a:solidFill>
                  <a:srgbClr val="7030A0"/>
                </a:solidFill>
              </a:rPr>
              <a:t>ostrič</a:t>
            </a:r>
            <a:r>
              <a:rPr lang="sl-SI" sz="2400" dirty="0"/>
              <a:t> sosedo.                   Grem </a:t>
            </a:r>
            <a:r>
              <a:rPr lang="sl-SI" sz="2400" dirty="0" err="1">
                <a:solidFill>
                  <a:srgbClr val="7030A0"/>
                </a:solidFill>
              </a:rPr>
              <a:t>ostričt</a:t>
            </a:r>
            <a:r>
              <a:rPr lang="sl-SI" sz="2400" dirty="0"/>
              <a:t> sosedo.</a:t>
            </a:r>
          </a:p>
          <a:p>
            <a:pPr marL="0" indent="0">
              <a:buNone/>
            </a:pPr>
            <a:endParaRPr lang="sl-SI" sz="2400" dirty="0"/>
          </a:p>
          <a:p>
            <a:endParaRPr lang="sl-SI" dirty="0"/>
          </a:p>
        </p:txBody>
      </p:sp>
      <p:sp>
        <p:nvSpPr>
          <p:cNvPr id="5" name="Ni enako 4">
            <a:extLst>
              <a:ext uri="{FF2B5EF4-FFF2-40B4-BE49-F238E27FC236}">
                <a16:creationId xmlns:a16="http://schemas.microsoft.com/office/drawing/2014/main" id="{5A8F8BDE-7823-4AB3-90E0-9D3978C05EA9}"/>
              </a:ext>
            </a:extLst>
          </p:cNvPr>
          <p:cNvSpPr/>
          <p:nvPr/>
        </p:nvSpPr>
        <p:spPr>
          <a:xfrm>
            <a:off x="6473688" y="5413513"/>
            <a:ext cx="775252" cy="463826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7" name="Strela 6">
            <a:extLst>
              <a:ext uri="{FF2B5EF4-FFF2-40B4-BE49-F238E27FC236}">
                <a16:creationId xmlns:a16="http://schemas.microsoft.com/office/drawing/2014/main" id="{CD53E70A-4E97-4741-B6AF-21C3DC1CC9E6}"/>
              </a:ext>
            </a:extLst>
          </p:cNvPr>
          <p:cNvSpPr/>
          <p:nvPr/>
        </p:nvSpPr>
        <p:spPr>
          <a:xfrm>
            <a:off x="9392480" y="5303250"/>
            <a:ext cx="775252" cy="71893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Strela 7">
            <a:extLst>
              <a:ext uri="{FF2B5EF4-FFF2-40B4-BE49-F238E27FC236}">
                <a16:creationId xmlns:a16="http://schemas.microsoft.com/office/drawing/2014/main" id="{A528F9B1-5930-4AF5-9649-2492CF54374B}"/>
              </a:ext>
            </a:extLst>
          </p:cNvPr>
          <p:cNvSpPr/>
          <p:nvPr/>
        </p:nvSpPr>
        <p:spPr>
          <a:xfrm>
            <a:off x="9904345" y="5268462"/>
            <a:ext cx="815009" cy="61954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Strela 8">
            <a:extLst>
              <a:ext uri="{FF2B5EF4-FFF2-40B4-BE49-F238E27FC236}">
                <a16:creationId xmlns:a16="http://schemas.microsoft.com/office/drawing/2014/main" id="{BE991728-1CDF-4229-ACFE-53AD3BA0ECC3}"/>
              </a:ext>
            </a:extLst>
          </p:cNvPr>
          <p:cNvSpPr/>
          <p:nvPr/>
        </p:nvSpPr>
        <p:spPr>
          <a:xfrm>
            <a:off x="10455967" y="5148468"/>
            <a:ext cx="775253" cy="71893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CB60EAF-BD12-4BFA-908B-1BBC2A7E9166}"/>
              </a:ext>
            </a:extLst>
          </p:cNvPr>
          <p:cNvSpPr txBox="1"/>
          <p:nvPr/>
        </p:nvSpPr>
        <p:spPr>
          <a:xfrm>
            <a:off x="689113" y="556591"/>
            <a:ext cx="200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Prepiši </a:t>
            </a:r>
            <a:r>
              <a:rPr lang="sl-SI">
                <a:solidFill>
                  <a:srgbClr val="00B050"/>
                </a:solidFill>
              </a:rPr>
              <a:t>v zvezek.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003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081" y="1039218"/>
            <a:ext cx="10515600" cy="1325563"/>
          </a:xfrm>
        </p:spPr>
        <p:txBody>
          <a:bodyPr/>
          <a:lstStyle/>
          <a:p>
            <a:r>
              <a:rPr lang="sl-SI">
                <a:latin typeface="+mn-lt"/>
              </a:rPr>
              <a:t>SE POGOVARJATA				PIŠE</a:t>
            </a:r>
            <a:endParaRPr lang="sl-SI" dirty="0">
              <a:latin typeface="+mn-lt"/>
            </a:endParaRPr>
          </a:p>
        </p:txBody>
      </p:sp>
      <p:pic>
        <p:nvPicPr>
          <p:cNvPr id="2050" name="Picture 2" descr="http://mladipodjetnik.si/novice-in-dogodki/novice/kaj-je-prepricljivejse-email-ali-neposredni-pogovor/image_m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96" y="2364781"/>
            <a:ext cx="5640792" cy="33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arahjwesson.files.wordpress.com/2015/01/wri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507" y="2259613"/>
            <a:ext cx="3595014" cy="37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2685" y="699158"/>
            <a:ext cx="10515600" cy="1325563"/>
          </a:xfrm>
        </p:spPr>
        <p:txBody>
          <a:bodyPr/>
          <a:lstStyle/>
          <a:p>
            <a:r>
              <a:rPr lang="sl-SI" dirty="0">
                <a:latin typeface="+mn-lt"/>
              </a:rPr>
              <a:t>SEDI						KLEČI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87483"/>
            <a:ext cx="2850397" cy="4517155"/>
          </a:xfrm>
          <a:prstGeom prst="rect">
            <a:avLst/>
          </a:prstGeom>
        </p:spPr>
      </p:pic>
      <p:pic>
        <p:nvPicPr>
          <p:cNvPr id="3074" name="Picture 2" descr="http://papirnica.eu/cache/marli/429-107767-f0275500993859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54" y="1887483"/>
            <a:ext cx="2638019" cy="451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65522" y="737083"/>
            <a:ext cx="10515600" cy="1325563"/>
          </a:xfrm>
        </p:spPr>
        <p:txBody>
          <a:bodyPr/>
          <a:lstStyle/>
          <a:p>
            <a:r>
              <a:rPr lang="sl-SI" dirty="0">
                <a:latin typeface="+mn-lt"/>
              </a:rPr>
              <a:t>SLIŠIMO				GLEDAMO</a:t>
            </a:r>
          </a:p>
        </p:txBody>
      </p:sp>
      <p:pic>
        <p:nvPicPr>
          <p:cNvPr id="4098" name="Picture 2" descr="http://4.bp.blogspot.com/-OZdefU4jCWw/UNG_kMsXvSI/AAAAAAAAAFo/YA9ZNNqCR5s/s1600/u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91" y="1950579"/>
            <a:ext cx="3287362" cy="392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onlypencil.com/blog/wp-content/uploads/2014/01/eyefina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54" y="1950579"/>
            <a:ext cx="3810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8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	</a:t>
            </a:r>
            <a:r>
              <a:rPr lang="sl-SI" sz="6000" b="1" dirty="0">
                <a:solidFill>
                  <a:srgbClr val="0070C0"/>
                </a:solidFill>
                <a:latin typeface="+mn-lt"/>
              </a:rPr>
              <a:t>GLAGOL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6494" y="1690688"/>
            <a:ext cx="10515600" cy="4470777"/>
          </a:xfrm>
        </p:spPr>
        <p:txBody>
          <a:bodyPr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4400" dirty="0"/>
              <a:t>Glagoli so besede, po katerih se sprašujemo </a:t>
            </a:r>
            <a:r>
              <a:rPr lang="sl-SI" sz="4400" dirty="0">
                <a:solidFill>
                  <a:srgbClr val="FF0000"/>
                </a:solidFill>
              </a:rPr>
              <a:t>KAJ KDO DELA? KAJ SE S KOM DOGAJA?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4400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4400" dirty="0"/>
              <a:t> Z njimi poimenujemo: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l-SI" sz="4400" dirty="0"/>
              <a:t> </a:t>
            </a:r>
            <a:r>
              <a:rPr lang="sl-SI" sz="4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dejanje</a:t>
            </a:r>
            <a:r>
              <a:rPr lang="sl-SI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4400" dirty="0"/>
              <a:t>(npr. </a:t>
            </a:r>
            <a:r>
              <a:rPr lang="sl-SI" sz="4400" i="1" dirty="0"/>
              <a:t>pisati, plezati</a:t>
            </a:r>
            <a:r>
              <a:rPr lang="sl-SI" sz="4400" dirty="0"/>
              <a:t>),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l-SI" sz="3900" dirty="0">
                <a:solidFill>
                  <a:srgbClr val="FF0000"/>
                </a:solidFill>
              </a:rPr>
              <a:t>(To so glagoli, ki izražajo dejanja, na katera imamo vpliv.)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l-SI" sz="39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l-SI" sz="4400" dirty="0"/>
              <a:t> </a:t>
            </a:r>
            <a:r>
              <a:rPr lang="sl-SI" sz="4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dogajanje</a:t>
            </a:r>
            <a:r>
              <a:rPr lang="sl-SI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4400" dirty="0"/>
              <a:t>(npr. </a:t>
            </a:r>
            <a:r>
              <a:rPr lang="sl-SI" sz="4400" i="1" dirty="0"/>
              <a:t>rasti, snežiti</a:t>
            </a:r>
            <a:r>
              <a:rPr lang="sl-SI" sz="4400" dirty="0"/>
              <a:t>),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l-SI" sz="3900" dirty="0">
                <a:solidFill>
                  <a:srgbClr val="FF0000"/>
                </a:solidFill>
              </a:rPr>
              <a:t>(To so glagoli, ki izražajo dogajanje, na katerega nimamo vpliva.)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l-SI" sz="3900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l-SI" sz="4000" dirty="0"/>
              <a:t> </a:t>
            </a:r>
            <a:r>
              <a:rPr lang="sl-SI" sz="4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stanje</a:t>
            </a:r>
            <a:r>
              <a:rPr lang="sl-SI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4400" dirty="0"/>
              <a:t>(npr. sedeti, klečati).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sl-SI" sz="3800" dirty="0">
                <a:solidFill>
                  <a:srgbClr val="FF0000"/>
                </a:solidFill>
              </a:rPr>
              <a:t>(To so glagoli, ki izražajo naše trenutno stanje.)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sl-SI" sz="4400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sl-SI" sz="4500" dirty="0"/>
              <a:t>Trenutno jim znamo določiti osebo, število in čas.</a:t>
            </a:r>
          </a:p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473070" y="-66261"/>
            <a:ext cx="718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7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0A8E599-BE70-4976-B9B9-6FAFB7CEE957}"/>
              </a:ext>
            </a:extLst>
          </p:cNvPr>
          <p:cNvSpPr txBox="1"/>
          <p:nvPr/>
        </p:nvSpPr>
        <p:spPr>
          <a:xfrm>
            <a:off x="838200" y="843241"/>
            <a:ext cx="217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Prepiši v zvezek.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92558B96-66F6-4693-923B-A18081B82951}"/>
              </a:ext>
            </a:extLst>
          </p:cNvPr>
          <p:cNvSpPr txBox="1"/>
          <p:nvPr/>
        </p:nvSpPr>
        <p:spPr>
          <a:xfrm>
            <a:off x="11158330" y="2323567"/>
            <a:ext cx="34899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7" name="Picture 2" descr="Mojster miha - povečava foto 17253495">
            <a:extLst>
              <a:ext uri="{FF2B5EF4-FFF2-40B4-BE49-F238E27FC236}">
                <a16:creationId xmlns:a16="http://schemas.microsoft.com/office/drawing/2014/main" id="{2D6B8CD2-4A18-462C-A064-7ED1796F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65" y="2168803"/>
            <a:ext cx="3444529" cy="344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6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aobljeni pravokotnik 26"/>
          <p:cNvSpPr/>
          <p:nvPr/>
        </p:nvSpPr>
        <p:spPr>
          <a:xfrm>
            <a:off x="510210" y="5423405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Zaobljeni pravokotnik 25"/>
          <p:cNvSpPr/>
          <p:nvPr/>
        </p:nvSpPr>
        <p:spPr>
          <a:xfrm>
            <a:off x="3998842" y="6241774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Zaobljeni pravokotnik 24"/>
          <p:cNvSpPr/>
          <p:nvPr/>
        </p:nvSpPr>
        <p:spPr>
          <a:xfrm>
            <a:off x="5446643" y="5410153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Zaobljeni pravokotnik 23"/>
          <p:cNvSpPr/>
          <p:nvPr/>
        </p:nvSpPr>
        <p:spPr>
          <a:xfrm>
            <a:off x="6871252" y="5907111"/>
            <a:ext cx="1636644" cy="334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Zaobljeni pravokotnik 22"/>
          <p:cNvSpPr/>
          <p:nvPr/>
        </p:nvSpPr>
        <p:spPr>
          <a:xfrm>
            <a:off x="8849138" y="4583573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Zaobljeni pravokotnik 21"/>
          <p:cNvSpPr/>
          <p:nvPr/>
        </p:nvSpPr>
        <p:spPr>
          <a:xfrm>
            <a:off x="7732643" y="3715554"/>
            <a:ext cx="894522" cy="339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Zaobljeni pravokotnik 20"/>
          <p:cNvSpPr/>
          <p:nvPr/>
        </p:nvSpPr>
        <p:spPr>
          <a:xfrm>
            <a:off x="5539407" y="4172755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Zaobljeni pravokotnik 19"/>
          <p:cNvSpPr/>
          <p:nvPr/>
        </p:nvSpPr>
        <p:spPr>
          <a:xfrm>
            <a:off x="2020957" y="4644891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i pravokotnik 18"/>
          <p:cNvSpPr/>
          <p:nvPr/>
        </p:nvSpPr>
        <p:spPr>
          <a:xfrm>
            <a:off x="2405270" y="3246785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Zaobljeni pravokotnik 17"/>
          <p:cNvSpPr/>
          <p:nvPr/>
        </p:nvSpPr>
        <p:spPr>
          <a:xfrm>
            <a:off x="7944678" y="2875723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Zaobljeni pravokotnik 16"/>
          <p:cNvSpPr/>
          <p:nvPr/>
        </p:nvSpPr>
        <p:spPr>
          <a:xfrm>
            <a:off x="9707217" y="2524539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Zaobljeni pravokotnik 15"/>
          <p:cNvSpPr/>
          <p:nvPr/>
        </p:nvSpPr>
        <p:spPr>
          <a:xfrm>
            <a:off x="4489172" y="2524539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Zaobljeni pravokotnik 14"/>
          <p:cNvSpPr/>
          <p:nvPr/>
        </p:nvSpPr>
        <p:spPr>
          <a:xfrm>
            <a:off x="2140226" y="1431235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Zaobljeni pravokotnik 13"/>
          <p:cNvSpPr/>
          <p:nvPr/>
        </p:nvSpPr>
        <p:spPr>
          <a:xfrm>
            <a:off x="3929269" y="1702903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Zaobljeni pravokotnik 12"/>
          <p:cNvSpPr/>
          <p:nvPr/>
        </p:nvSpPr>
        <p:spPr>
          <a:xfrm>
            <a:off x="5850834" y="2113721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Zaobljeni pravokotnik 11"/>
          <p:cNvSpPr/>
          <p:nvPr/>
        </p:nvSpPr>
        <p:spPr>
          <a:xfrm>
            <a:off x="9475304" y="1020417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6155634" y="1020417"/>
            <a:ext cx="1186070" cy="410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507760"/>
              </p:ext>
            </p:extLst>
          </p:nvPr>
        </p:nvGraphicFramePr>
        <p:xfrm>
          <a:off x="625956" y="664287"/>
          <a:ext cx="105156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ROŽA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VODA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BO</a:t>
                      </a:r>
                      <a:r>
                        <a:rPr lang="sl-SI" baseline="0" dirty="0"/>
                        <a:t> SLIKAL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POSPRAVLJA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TEČE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GRD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PIŠEM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ZVEZEK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/>
                        <a:t>KNJIGA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HIŠA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HODITI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GLEDATI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JE OBISKAL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LEP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PIJEJO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JE PRIZNAL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LJUBEZEN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KROMPIR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1063"/>
              </p:ext>
            </p:extLst>
          </p:nvPr>
        </p:nvGraphicFramePr>
        <p:xfrm>
          <a:off x="614017" y="3750365"/>
          <a:ext cx="11178993" cy="2928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6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6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295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VESELJE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VOZI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39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PULOVER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JE</a:t>
                      </a:r>
                      <a:r>
                        <a:rPr lang="sl-SI" baseline="0" dirty="0"/>
                        <a:t> POLOŽILA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239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GLEDAŠ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POSLUŠA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39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RAZOČARAN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STRAH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239">
                <a:tc>
                  <a:txBody>
                    <a:bodyPr/>
                    <a:lstStyle/>
                    <a:p>
                      <a:r>
                        <a:rPr lang="sl-SI" dirty="0"/>
                        <a:t>SLIŠIJO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JE</a:t>
                      </a:r>
                      <a:r>
                        <a:rPr lang="sl-SI" baseline="0" dirty="0"/>
                        <a:t> PLAVALA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dirty="0"/>
                        <a:t>RADIO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39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POPISAN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BOM POMAGAL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39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ULICA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/>
                        <a:t>JE DOSEGLA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2928730" y="304800"/>
            <a:ext cx="645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chemeClr val="accent1">
                    <a:lumMod val="75000"/>
                  </a:schemeClr>
                </a:solidFill>
              </a:rPr>
              <a:t>POIŠČI GLAGOLE.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268DF09-B283-4FDB-8812-04A3A3A0ED68}"/>
              </a:ext>
            </a:extLst>
          </p:cNvPr>
          <p:cNvSpPr txBox="1"/>
          <p:nvPr/>
        </p:nvSpPr>
        <p:spPr>
          <a:xfrm>
            <a:off x="1027045" y="377851"/>
            <a:ext cx="252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Glagole izpiši v zvezek.</a:t>
            </a:r>
          </a:p>
        </p:txBody>
      </p:sp>
    </p:spTree>
    <p:extLst>
      <p:ext uri="{BB962C8B-B14F-4D97-AF65-F5344CB8AC3E}">
        <p14:creationId xmlns:p14="http://schemas.microsoft.com/office/powerpoint/2010/main" val="5935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6" grpId="0" animBg="1"/>
      <p:bldP spid="15" grpId="0" animBg="1"/>
      <p:bldP spid="14" grpId="0" animBg="1"/>
      <p:bldP spid="13" grpId="0" animBg="1"/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dirty="0">
                <a:solidFill>
                  <a:srgbClr val="0070C0"/>
                </a:solidFill>
                <a:latin typeface="+mn-lt"/>
              </a:rPr>
              <a:t>Glagolski čas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4318" y="1453302"/>
            <a:ext cx="10515600" cy="4351338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2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l-SI" sz="3600" dirty="0"/>
              <a:t> v času sporočanja:</a:t>
            </a:r>
          </a:p>
          <a:p>
            <a:pPr fontAlgn="auto">
              <a:lnSpc>
                <a:spcPct val="2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l-SI" sz="3600" dirty="0"/>
              <a:t> v času </a:t>
            </a:r>
            <a:r>
              <a:rPr lang="pt-BR" sz="3600" dirty="0"/>
              <a:t>pred </a:t>
            </a:r>
            <a:r>
              <a:rPr lang="sl-SI" sz="3600" dirty="0"/>
              <a:t>sporočanjem: </a:t>
            </a:r>
          </a:p>
          <a:p>
            <a:pPr fontAlgn="auto">
              <a:lnSpc>
                <a:spcPct val="2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l-SI" sz="3600" dirty="0"/>
              <a:t> v času po sporočanju: </a:t>
            </a:r>
          </a:p>
          <a:p>
            <a:pPr marL="0" indent="0">
              <a:lnSpc>
                <a:spcPct val="250000"/>
              </a:lnSpc>
              <a:buNone/>
            </a:pPr>
            <a:endParaRPr lang="sl-SI" sz="3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759132" y="2011639"/>
            <a:ext cx="180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pišem</a:t>
            </a:r>
          </a:p>
        </p:txBody>
      </p:sp>
      <p:sp>
        <p:nvSpPr>
          <p:cNvPr id="7" name="PoljeZBesedilom 6"/>
          <p:cNvSpPr txBox="1"/>
          <p:nvPr/>
        </p:nvSpPr>
        <p:spPr>
          <a:xfrm flipH="1">
            <a:off x="5441510" y="4913012"/>
            <a:ext cx="203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bom pisal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7867710" y="1506077"/>
            <a:ext cx="127280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8690142" y="2316503"/>
            <a:ext cx="27416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    Ločimo tri       </a:t>
            </a:r>
          </a:p>
          <a:p>
            <a:r>
              <a:rPr lang="sl-SI" sz="3600" dirty="0"/>
              <a:t>    osnovne    </a:t>
            </a:r>
          </a:p>
          <a:p>
            <a:r>
              <a:rPr lang="sl-SI" sz="3600" dirty="0"/>
              <a:t>    časovne  </a:t>
            </a:r>
          </a:p>
          <a:p>
            <a:r>
              <a:rPr lang="sl-SI" sz="3600" dirty="0"/>
              <a:t>    glagolske    </a:t>
            </a:r>
          </a:p>
          <a:p>
            <a:r>
              <a:rPr lang="sl-SI" sz="3600" dirty="0"/>
              <a:t>    oblike.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2051062" y="2562485"/>
            <a:ext cx="2193234" cy="64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SEDANJIK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767113" y="3974608"/>
            <a:ext cx="2193234" cy="64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PRETEKLIK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1767113" y="5456766"/>
            <a:ext cx="274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0070C0"/>
                </a:solidFill>
              </a:rPr>
              <a:t>PRIHODNJIK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395F272-39BB-4652-8535-F57C0CC272BB}"/>
              </a:ext>
            </a:extLst>
          </p:cNvPr>
          <p:cNvSpPr txBox="1"/>
          <p:nvPr/>
        </p:nvSpPr>
        <p:spPr>
          <a:xfrm>
            <a:off x="6092118" y="3462325"/>
            <a:ext cx="219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sem pisal</a:t>
            </a:r>
          </a:p>
        </p:txBody>
      </p:sp>
    </p:spTree>
    <p:extLst>
      <p:ext uri="{BB962C8B-B14F-4D97-AF65-F5344CB8AC3E}">
        <p14:creationId xmlns:p14="http://schemas.microsoft.com/office/powerpoint/2010/main" val="32649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rgbClr val="0070C0"/>
                </a:solidFill>
                <a:latin typeface="+mn-lt"/>
              </a:rPr>
              <a:t>SEDANJIK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8539" y="1825625"/>
            <a:ext cx="11330609" cy="877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200" dirty="0"/>
              <a:t>Sedanjik je v slovenščini </a:t>
            </a:r>
            <a:r>
              <a:rPr lang="sl-SI" sz="3200" dirty="0" err="1"/>
              <a:t>nezložena</a:t>
            </a:r>
            <a:r>
              <a:rPr lang="sl-SI" sz="3200" dirty="0"/>
              <a:t> glagolska oblika (iz ene besede) .</a:t>
            </a:r>
            <a:endParaRPr lang="sl-SI" sz="3200" i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850295" y="2703443"/>
            <a:ext cx="278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i="1" dirty="0"/>
              <a:t>pišem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193774" y="4572000"/>
            <a:ext cx="776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</a:rPr>
              <a:t>Npr.: plavajo, hitita, opazuješ …</a:t>
            </a:r>
          </a:p>
        </p:txBody>
      </p:sp>
      <p:pic>
        <p:nvPicPr>
          <p:cNvPr id="7" name="Slika 6" descr="Slika, ki vsebuje besede risba&#10;&#10;Opis je samodejno ustvarjen">
            <a:extLst>
              <a:ext uri="{FF2B5EF4-FFF2-40B4-BE49-F238E27FC236}">
                <a16:creationId xmlns:a16="http://schemas.microsoft.com/office/drawing/2014/main" id="{7009C00B-C64A-4137-AFD4-1863F6E5D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86" y="2540251"/>
            <a:ext cx="2782957" cy="2929428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3CD8E35-0033-4D6E-BDDF-507C52061ADB}"/>
              </a:ext>
            </a:extLst>
          </p:cNvPr>
          <p:cNvSpPr txBox="1"/>
          <p:nvPr/>
        </p:nvSpPr>
        <p:spPr>
          <a:xfrm>
            <a:off x="1444487" y="5992389"/>
            <a:ext cx="1031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Včasih se h glagolu prikrade še besedica SE: učiti se       učim se. </a:t>
            </a:r>
          </a:p>
        </p:txBody>
      </p:sp>
      <p:sp>
        <p:nvSpPr>
          <p:cNvPr id="8" name="Puščica: desno 7">
            <a:extLst>
              <a:ext uri="{FF2B5EF4-FFF2-40B4-BE49-F238E27FC236}">
                <a16:creationId xmlns:a16="http://schemas.microsoft.com/office/drawing/2014/main" id="{3421FC23-F439-4C72-B1C5-1DA95F679587}"/>
              </a:ext>
            </a:extLst>
          </p:cNvPr>
          <p:cNvSpPr/>
          <p:nvPr/>
        </p:nvSpPr>
        <p:spPr>
          <a:xfrm>
            <a:off x="7931426" y="6223221"/>
            <a:ext cx="22528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74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99692"/>
            <a:ext cx="10515600" cy="1325563"/>
          </a:xfrm>
        </p:spPr>
        <p:txBody>
          <a:bodyPr/>
          <a:lstStyle/>
          <a:p>
            <a:pPr algn="ctr"/>
            <a:r>
              <a:rPr lang="sl-SI" sz="5400" b="1" dirty="0">
                <a:solidFill>
                  <a:srgbClr val="0070C0"/>
                </a:solidFill>
                <a:latin typeface="+mn-lt"/>
              </a:rPr>
              <a:t>PRETEKLIK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00337"/>
            <a:ext cx="10515600" cy="9970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600" dirty="0"/>
              <a:t>Preteklik je zložena glagolska oblika.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4359966" y="2597426"/>
            <a:ext cx="242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i="1" dirty="0">
                <a:solidFill>
                  <a:schemeClr val="accent1">
                    <a:lumMod val="75000"/>
                  </a:schemeClr>
                </a:solidFill>
              </a:rPr>
              <a:t>sem </a:t>
            </a:r>
            <a:r>
              <a:rPr lang="sl-SI" sz="4400" i="1" dirty="0">
                <a:solidFill>
                  <a:srgbClr val="00B050"/>
                </a:solidFill>
              </a:rPr>
              <a:t>pisal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2103782" y="3222883"/>
            <a:ext cx="3379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accent1">
                    <a:lumMod val="75000"/>
                  </a:schemeClr>
                </a:solidFill>
              </a:rPr>
              <a:t>pomožni glagol</a:t>
            </a:r>
          </a:p>
          <a:p>
            <a:r>
              <a:rPr lang="sl-SI" sz="2400" dirty="0">
                <a:solidFill>
                  <a:schemeClr val="accent1">
                    <a:lumMod val="75000"/>
                  </a:schemeClr>
                </a:solidFill>
              </a:rPr>
              <a:t>	(sedanjik)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5483087" y="3235289"/>
            <a:ext cx="459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00B050"/>
                </a:solidFill>
              </a:rPr>
              <a:t>opisni deležnik na -L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5128591" y="3261792"/>
            <a:ext cx="52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+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F974A4A-B1E1-4206-818C-F17531D262AD}"/>
              </a:ext>
            </a:extLst>
          </p:cNvPr>
          <p:cNvSpPr txBox="1"/>
          <p:nvPr/>
        </p:nvSpPr>
        <p:spPr>
          <a:xfrm>
            <a:off x="1020417" y="4876409"/>
            <a:ext cx="9978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</a:rPr>
              <a:t>Ko izpisuješ glagole, moraš izpisati pomožni glagol in deležnik na -L!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rgbClr val="FF0000"/>
                </a:solidFill>
              </a:rPr>
              <a:t>                                          </a:t>
            </a:r>
            <a:r>
              <a:rPr lang="sl-SI" sz="2400" dirty="0">
                <a:solidFill>
                  <a:srgbClr val="FF0000"/>
                </a:solidFill>
              </a:rPr>
              <a:t>Npr.: sem pisal, je gledal, ste brali, si želel …</a:t>
            </a:r>
            <a:endParaRPr lang="sl-SI" sz="2400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697A004F-FB56-45C0-87E2-7A2500F6F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829" y="1419028"/>
            <a:ext cx="1579001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9615</TotalTime>
  <Words>770</Words>
  <Application>Microsoft Office PowerPoint</Application>
  <PresentationFormat>Širokozaslonsko</PresentationFormat>
  <Paragraphs>225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Wingdings 2</vt:lpstr>
      <vt:lpstr>Officeova tema</vt:lpstr>
      <vt:lpstr>PowerPointova predstavitev</vt:lpstr>
      <vt:lpstr>SE POGOVARJATA    PIŠE</vt:lpstr>
      <vt:lpstr>SEDI      KLEČI</vt:lpstr>
      <vt:lpstr>SLIŠIMO    GLEDAMO</vt:lpstr>
      <vt:lpstr> GLAGOL</vt:lpstr>
      <vt:lpstr>PowerPointova predstavitev</vt:lpstr>
      <vt:lpstr>Glagolski čas</vt:lpstr>
      <vt:lpstr>SEDANJIK</vt:lpstr>
      <vt:lpstr>PRETEKLIK</vt:lpstr>
      <vt:lpstr>PRIHODNJIK</vt:lpstr>
      <vt:lpstr>GLAGOLSKI ČAS glagol PISATI</vt:lpstr>
      <vt:lpstr>PowerPointova predstavitev</vt:lpstr>
      <vt:lpstr>Kateri del glagolov se spreminja?</vt:lpstr>
      <vt:lpstr>Kateri del glagolov se spreminja?</vt:lpstr>
      <vt:lpstr>V katerih številih so končnice drugačne?</vt:lpstr>
      <vt:lpstr>ZANIKANJE GLAGOLA</vt:lpstr>
      <vt:lpstr>PowerPointova predstavitev</vt:lpstr>
      <vt:lpstr>OSEBNE GLAGOLSKE OBLIKE</vt:lpstr>
      <vt:lpstr>NEOSEBNE GLAGOLSKE OBLIKE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Uroš Skuk</dc:creator>
  <cp:lastModifiedBy>Mateja</cp:lastModifiedBy>
  <cp:revision>107</cp:revision>
  <dcterms:created xsi:type="dcterms:W3CDTF">2015-02-24T21:11:59Z</dcterms:created>
  <dcterms:modified xsi:type="dcterms:W3CDTF">2020-04-16T17:06:13Z</dcterms:modified>
</cp:coreProperties>
</file>