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822960" y="2970360"/>
            <a:ext cx="75207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22960" y="297036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24213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365640" y="1100520"/>
            <a:ext cx="24213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908680" y="1100520"/>
            <a:ext cx="24213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822960" y="2970360"/>
            <a:ext cx="24213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365640" y="2970360"/>
            <a:ext cx="24213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3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l-S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357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357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822960" y="365760"/>
            <a:ext cx="7520760" cy="2542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l-S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357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22960" y="297036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l-S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357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822960" y="2970360"/>
            <a:ext cx="75207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822960" y="2970360"/>
            <a:ext cx="75207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822960" y="297036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24213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365640" y="1100520"/>
            <a:ext cx="24213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5908680" y="1100520"/>
            <a:ext cx="24213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822960" y="2970360"/>
            <a:ext cx="24213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365640" y="2970360"/>
            <a:ext cx="24213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3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l-S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357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357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822960" y="365760"/>
            <a:ext cx="7520760" cy="2542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l-S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357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822960" y="297036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357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822960" y="2970360"/>
            <a:ext cx="75207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822960" y="2970360"/>
            <a:ext cx="75207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822960" y="297036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24213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365640" y="1100520"/>
            <a:ext cx="24213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908680" y="1100520"/>
            <a:ext cx="24213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822960" y="2970360"/>
            <a:ext cx="24213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3365640" y="2970360"/>
            <a:ext cx="24213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3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357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357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822960" y="365760"/>
            <a:ext cx="7520760" cy="2542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l-S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357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822960" y="297036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3579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822960" y="2970360"/>
            <a:ext cx="7520760" cy="17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-2520" y="5050800"/>
            <a:ext cx="3573720" cy="1806840"/>
          </a:xfrm>
          <a:custGeom>
            <a:avLst/>
            <a:gdLst/>
            <a:ahLst/>
            <a:cxn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-2520" y="5051160"/>
            <a:ext cx="9146160" cy="1806480"/>
          </a:xfrm>
          <a:custGeom>
            <a:avLst/>
            <a:gdLst/>
            <a:ahLst/>
            <a:cxn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2800" b="0" strike="noStrike" cap="all" spc="-1">
                <a:solidFill>
                  <a:srgbClr val="000000"/>
                </a:solidFill>
                <a:latin typeface="Franklin Gothic Medium"/>
              </a:rPr>
              <a:t>Click to edit Master title style</a:t>
            </a:r>
            <a:endParaRPr lang="sl-SI" sz="2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1600" b="1" strike="noStrike" spc="-1">
                <a:solidFill>
                  <a:srgbClr val="000000"/>
                </a:solidFill>
                <a:latin typeface="Franklin Gothic Book"/>
              </a:rPr>
              <a:t>Click to edit Master text styles</a:t>
            </a:r>
          </a:p>
          <a:p>
            <a:pPr marL="173880" lvl="1" indent="-173520">
              <a:lnSpc>
                <a:spcPct val="100000"/>
              </a:lnSpc>
              <a:spcBef>
                <a:spcPts val="300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sl-SI" sz="1600" b="0" strike="noStrike" spc="-1">
                <a:solidFill>
                  <a:srgbClr val="000000"/>
                </a:solidFill>
                <a:latin typeface="Franklin Gothic Book"/>
              </a:rPr>
              <a:t>Second level</a:t>
            </a:r>
          </a:p>
          <a:p>
            <a:pPr marL="402480" lvl="2" indent="-164160">
              <a:lnSpc>
                <a:spcPct val="100000"/>
              </a:lnSpc>
              <a:spcBef>
                <a:spcPts val="300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sl-SI" sz="1600" b="0" strike="noStrike" spc="-1">
                <a:solidFill>
                  <a:srgbClr val="000000"/>
                </a:solidFill>
                <a:latin typeface="Franklin Gothic Book"/>
              </a:rPr>
              <a:t>Third level</a:t>
            </a:r>
          </a:p>
          <a:p>
            <a:pPr marL="631080" lvl="3" indent="-164160">
              <a:lnSpc>
                <a:spcPct val="100000"/>
              </a:lnSpc>
              <a:spcBef>
                <a:spcPts val="300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sl-SI" sz="1600" b="0" strike="noStrike" spc="-1">
                <a:solidFill>
                  <a:srgbClr val="000000"/>
                </a:solidFill>
                <a:latin typeface="Franklin Gothic Book"/>
              </a:rPr>
              <a:t>Fourth level</a:t>
            </a:r>
          </a:p>
          <a:p>
            <a:pPr marL="859680" lvl="4" indent="-173520">
              <a:lnSpc>
                <a:spcPct val="100000"/>
              </a:lnSpc>
              <a:spcBef>
                <a:spcPts val="300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sl-SI" sz="1600" b="0" strike="noStrike" spc="-1">
                <a:solidFill>
                  <a:srgbClr val="000000"/>
                </a:solidFill>
                <a:latin typeface="Franklin Gothic Book"/>
              </a:rPr>
              <a:t>Fifth level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 rot="19140000">
            <a:off x="200880" y="5870160"/>
            <a:ext cx="2175840" cy="200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2BBE439-0F6E-44E7-AB0A-A011A4E410B0}" type="datetime">
              <a:rPr lang="sl-SI" sz="1200" b="0" strike="noStrike" spc="-1">
                <a:solidFill>
                  <a:srgbClr val="FFFFFF"/>
                </a:solidFill>
                <a:latin typeface="Franklin Gothic Book"/>
              </a:rPr>
              <a:t>13.3.2020</a:t>
            </a:fld>
            <a:endParaRPr lang="sl-SI" sz="12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3517560" y="6285240"/>
            <a:ext cx="4723920" cy="273960"/>
          </a:xfrm>
          <a:prstGeom prst="rect">
            <a:avLst/>
          </a:prstGeom>
        </p:spPr>
        <p:txBody>
          <a:bodyPr anchor="ctr"/>
          <a:lstStyle/>
          <a:p>
            <a:endParaRPr lang="sl-SI" sz="24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8400960" y="6170760"/>
            <a:ext cx="502560" cy="502560"/>
          </a:xfrm>
          <a:prstGeom prst="rect">
            <a:avLst/>
          </a:prstGeom>
        </p:spPr>
        <p:txBody>
          <a:bodyPr lIns="9000" tIns="9000" rIns="9000" bIns="9000" anchor="ctr"/>
          <a:lstStyle/>
          <a:p>
            <a:pPr algn="ctr">
              <a:lnSpc>
                <a:spcPct val="100000"/>
              </a:lnSpc>
            </a:pPr>
            <a:fld id="{BDCD30AD-C792-4B25-A840-D03FC1104B31}" type="slidenum">
              <a:rPr lang="sl-SI" sz="1650" b="0" strike="noStrike" spc="-1">
                <a:solidFill>
                  <a:srgbClr val="FFFFFF"/>
                </a:solidFill>
                <a:latin typeface="Franklin Gothic Book"/>
              </a:rPr>
              <a:t>‹#›</a:t>
            </a:fld>
            <a:endParaRPr lang="sl-SI" sz="165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-2520" y="5050800"/>
            <a:ext cx="3573720" cy="1806840"/>
          </a:xfrm>
          <a:custGeom>
            <a:avLst/>
            <a:gdLst/>
            <a:ahLst/>
            <a:cxn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-2520" y="5051160"/>
            <a:ext cx="9146160" cy="1806480"/>
          </a:xfrm>
          <a:custGeom>
            <a:avLst/>
            <a:gdLst/>
            <a:ahLst/>
            <a:cxn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2800" b="0" strike="noStrike" cap="all" spc="-1">
                <a:solidFill>
                  <a:srgbClr val="000000"/>
                </a:solidFill>
                <a:latin typeface="Franklin Gothic Medium"/>
              </a:rPr>
              <a:t>Click to edit Master title style</a:t>
            </a:r>
            <a:endParaRPr lang="sl-SI" sz="2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 rot="19140000">
            <a:off x="200880" y="5870160"/>
            <a:ext cx="2175840" cy="200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9350535-75F0-4898-B8B9-E1901A8E5024}" type="datetime">
              <a:rPr lang="sl-SI" sz="1200" b="0" strike="noStrike" spc="-1">
                <a:solidFill>
                  <a:srgbClr val="FFFFFF"/>
                </a:solidFill>
                <a:latin typeface="Franklin Gothic Book"/>
              </a:rPr>
              <a:t>13.3.2020</a:t>
            </a:fld>
            <a:endParaRPr lang="sl-SI" sz="1200" b="0" strike="noStrike" spc="-1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ftr"/>
          </p:nvPr>
        </p:nvSpPr>
        <p:spPr>
          <a:xfrm>
            <a:off x="3517560" y="6285240"/>
            <a:ext cx="4723920" cy="273960"/>
          </a:xfrm>
          <a:prstGeom prst="rect">
            <a:avLst/>
          </a:prstGeom>
        </p:spPr>
        <p:txBody>
          <a:bodyPr anchor="ctr"/>
          <a:lstStyle/>
          <a:p>
            <a:endParaRPr lang="sl-SI" sz="2400" b="0" strike="noStrike" spc="-1"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sldNum"/>
          </p:nvPr>
        </p:nvSpPr>
        <p:spPr>
          <a:xfrm>
            <a:off x="8400960" y="6170760"/>
            <a:ext cx="502560" cy="502560"/>
          </a:xfrm>
          <a:prstGeom prst="rect">
            <a:avLst/>
          </a:prstGeom>
        </p:spPr>
        <p:txBody>
          <a:bodyPr lIns="9000" tIns="9000" rIns="9000" bIns="9000" anchor="ctr"/>
          <a:lstStyle/>
          <a:p>
            <a:pPr algn="ctr">
              <a:lnSpc>
                <a:spcPct val="100000"/>
              </a:lnSpc>
            </a:pPr>
            <a:fld id="{53B63B59-8BE8-4441-80EA-D15F5878F57F}" type="slidenum">
              <a:rPr lang="sl-SI" sz="1650" b="0" strike="noStrike" spc="-1">
                <a:solidFill>
                  <a:srgbClr val="FFFFFF"/>
                </a:solidFill>
                <a:latin typeface="Franklin Gothic Book"/>
              </a:rPr>
              <a:t>‹#›</a:t>
            </a:fld>
            <a:endParaRPr lang="sl-SI" sz="1650" b="0" strike="noStrike" spc="-1"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1600" b="1" strike="noStrike" spc="-1">
                <a:solidFill>
                  <a:srgbClr val="000000"/>
                </a:solidFill>
                <a:latin typeface="Franklin Gothic Book"/>
              </a:rPr>
              <a:t>Kliknite za urejanje oblike orisa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1600" b="0" strike="noStrike" spc="-1">
                <a:solidFill>
                  <a:srgbClr val="000000"/>
                </a:solidFill>
                <a:latin typeface="Franklin Gothic Book"/>
              </a:rPr>
              <a:t>Druga raven orisa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1600" b="0" strike="noStrike" spc="-1">
                <a:solidFill>
                  <a:srgbClr val="000000"/>
                </a:solidFill>
                <a:latin typeface="Franklin Gothic Book"/>
              </a:rPr>
              <a:t>Tretja raven orisa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l-SI" sz="1600" b="0" strike="noStrike" spc="-1">
                <a:solidFill>
                  <a:srgbClr val="000000"/>
                </a:solidFill>
                <a:latin typeface="Franklin Gothic Book"/>
              </a:rPr>
              <a:t>Četrta raven orisa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Peta raven orisa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Šesta raven orisa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-2520" y="5050800"/>
            <a:ext cx="3573720" cy="1806840"/>
          </a:xfrm>
          <a:custGeom>
            <a:avLst/>
            <a:gdLst/>
            <a:ahLst/>
            <a:cxn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-2520" y="5051160"/>
            <a:ext cx="9146160" cy="1806480"/>
          </a:xfrm>
          <a:custGeom>
            <a:avLst/>
            <a:gdLst/>
            <a:ahLst/>
            <a:cxn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PlaceHolder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2800" b="0" strike="noStrike" cap="all" spc="-1">
                <a:solidFill>
                  <a:srgbClr val="000000"/>
                </a:solidFill>
                <a:latin typeface="Franklin Gothic Medium"/>
              </a:rPr>
              <a:t>Click to edit Master title style</a:t>
            </a:r>
            <a:endParaRPr lang="sl-SI" sz="2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822960" y="1097280"/>
            <a:ext cx="3200040" cy="5482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1400" b="0" strike="noStrike" cap="all" spc="398">
                <a:solidFill>
                  <a:srgbClr val="000000"/>
                </a:solidFill>
                <a:latin typeface="Franklin Gothic Book"/>
              </a:rPr>
              <a:t>Click to edit Master text styles</a:t>
            </a:r>
            <a:endParaRPr lang="sl-SI" sz="14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819000" y="1701720"/>
            <a:ext cx="3200040" cy="310860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400" b="1" strike="noStrike" spc="-1">
                <a:solidFill>
                  <a:srgbClr val="000000"/>
                </a:solidFill>
                <a:latin typeface="Franklin Gothic Book"/>
              </a:rPr>
              <a:t>Click to edit Master text styles</a:t>
            </a:r>
          </a:p>
          <a:p>
            <a:pPr marL="173880" lvl="1" indent="-173520">
              <a:lnSpc>
                <a:spcPct val="100000"/>
              </a:lnSpc>
              <a:spcBef>
                <a:spcPts val="300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Second level</a:t>
            </a:r>
          </a:p>
          <a:p>
            <a:pPr marL="402480" lvl="2" indent="-164160">
              <a:lnSpc>
                <a:spcPct val="100000"/>
              </a:lnSpc>
              <a:spcBef>
                <a:spcPts val="300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sl-SI" sz="1800" b="0" strike="noStrike" spc="-1">
                <a:solidFill>
                  <a:srgbClr val="000000"/>
                </a:solidFill>
                <a:latin typeface="Franklin Gothic Book"/>
              </a:rPr>
              <a:t>Third level</a:t>
            </a:r>
          </a:p>
          <a:p>
            <a:pPr marL="631080" lvl="3" indent="-164160">
              <a:lnSpc>
                <a:spcPct val="100000"/>
              </a:lnSpc>
              <a:spcBef>
                <a:spcPts val="300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sl-SI" sz="1600" b="0" strike="noStrike" spc="-1">
                <a:solidFill>
                  <a:srgbClr val="000000"/>
                </a:solidFill>
                <a:latin typeface="Franklin Gothic Book"/>
              </a:rPr>
              <a:t>Fourth level</a:t>
            </a:r>
          </a:p>
          <a:p>
            <a:pPr marL="859680" lvl="4" indent="-173520">
              <a:lnSpc>
                <a:spcPct val="100000"/>
              </a:lnSpc>
              <a:spcBef>
                <a:spcPts val="300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sl-SI" sz="1600" b="0" strike="noStrike" spc="-1">
                <a:solidFill>
                  <a:srgbClr val="000000"/>
                </a:solidFill>
                <a:latin typeface="Franklin Gothic Book"/>
              </a:rPr>
              <a:t>Fifth level</a:t>
            </a: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4700160" y="1097280"/>
            <a:ext cx="3200040" cy="5482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1400" b="0" strike="noStrike" cap="all" spc="398">
                <a:solidFill>
                  <a:srgbClr val="000000"/>
                </a:solidFill>
                <a:latin typeface="Franklin Gothic Book"/>
              </a:rPr>
              <a:t>Click to edit Master text styles</a:t>
            </a:r>
            <a:endParaRPr lang="sl-SI" sz="14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4700160" y="1701720"/>
            <a:ext cx="3200040" cy="310860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400" b="1" strike="noStrike" spc="-1">
                <a:solidFill>
                  <a:srgbClr val="000000"/>
                </a:solidFill>
                <a:latin typeface="Franklin Gothic Book"/>
              </a:rPr>
              <a:t>Click to edit Master text styles</a:t>
            </a:r>
          </a:p>
          <a:p>
            <a:pPr marL="173880" lvl="1" indent="-173520">
              <a:lnSpc>
                <a:spcPct val="100000"/>
              </a:lnSpc>
              <a:spcBef>
                <a:spcPts val="300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Second level</a:t>
            </a:r>
          </a:p>
          <a:p>
            <a:pPr marL="402480" lvl="2" indent="-164160">
              <a:lnSpc>
                <a:spcPct val="100000"/>
              </a:lnSpc>
              <a:spcBef>
                <a:spcPts val="300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sl-SI" sz="1800" b="0" strike="noStrike" spc="-1">
                <a:solidFill>
                  <a:srgbClr val="000000"/>
                </a:solidFill>
                <a:latin typeface="Franklin Gothic Book"/>
              </a:rPr>
              <a:t>Third level</a:t>
            </a:r>
          </a:p>
          <a:p>
            <a:pPr marL="631080" lvl="3" indent="-164160">
              <a:lnSpc>
                <a:spcPct val="100000"/>
              </a:lnSpc>
              <a:spcBef>
                <a:spcPts val="300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sl-SI" sz="1600" b="0" strike="noStrike" spc="-1">
                <a:solidFill>
                  <a:srgbClr val="000000"/>
                </a:solidFill>
                <a:latin typeface="Franklin Gothic Book"/>
              </a:rPr>
              <a:t>Fourth level</a:t>
            </a:r>
          </a:p>
          <a:p>
            <a:pPr marL="859680" lvl="4" indent="-173520">
              <a:lnSpc>
                <a:spcPct val="100000"/>
              </a:lnSpc>
              <a:spcBef>
                <a:spcPts val="300"/>
              </a:spcBef>
              <a:buClr>
                <a:srgbClr val="F96A1B"/>
              </a:buClr>
              <a:buFont typeface="Wingdings" charset="2"/>
              <a:buChar char=""/>
            </a:pPr>
            <a:r>
              <a:rPr lang="sl-SI" sz="1600" b="0" strike="noStrike" spc="-1">
                <a:solidFill>
                  <a:srgbClr val="000000"/>
                </a:solidFill>
                <a:latin typeface="Franklin Gothic Book"/>
              </a:rPr>
              <a:t>Fifth level</a:t>
            </a:r>
          </a:p>
        </p:txBody>
      </p:sp>
      <p:sp>
        <p:nvSpPr>
          <p:cNvPr id="93" name="PlaceHolder 8"/>
          <p:cNvSpPr>
            <a:spLocks noGrp="1"/>
          </p:cNvSpPr>
          <p:nvPr>
            <p:ph type="dt"/>
          </p:nvPr>
        </p:nvSpPr>
        <p:spPr>
          <a:xfrm rot="19140000">
            <a:off x="200880" y="5870160"/>
            <a:ext cx="2175840" cy="200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C0464C9-C181-49BC-967F-55F939FE786F}" type="datetime">
              <a:rPr lang="sl-SI" sz="1200" b="0" strike="noStrike" spc="-1">
                <a:solidFill>
                  <a:srgbClr val="FFFFFF"/>
                </a:solidFill>
                <a:latin typeface="Franklin Gothic Book"/>
              </a:rPr>
              <a:t>13.3.2020</a:t>
            </a:fld>
            <a:endParaRPr lang="sl-SI" sz="1200" b="0" strike="noStrike" spc="-1">
              <a:latin typeface="Times New Roman"/>
            </a:endParaRPr>
          </a:p>
        </p:txBody>
      </p:sp>
      <p:sp>
        <p:nvSpPr>
          <p:cNvPr id="94" name="PlaceHolder 9"/>
          <p:cNvSpPr>
            <a:spLocks noGrp="1"/>
          </p:cNvSpPr>
          <p:nvPr>
            <p:ph type="ftr"/>
          </p:nvPr>
        </p:nvSpPr>
        <p:spPr>
          <a:xfrm>
            <a:off x="3517560" y="6285240"/>
            <a:ext cx="4723920" cy="273960"/>
          </a:xfrm>
          <a:prstGeom prst="rect">
            <a:avLst/>
          </a:prstGeom>
        </p:spPr>
        <p:txBody>
          <a:bodyPr anchor="ctr"/>
          <a:lstStyle/>
          <a:p>
            <a:endParaRPr lang="sl-SI" sz="2400" b="0" strike="noStrike" spc="-1">
              <a:latin typeface="Times New Roman"/>
            </a:endParaRPr>
          </a:p>
        </p:txBody>
      </p:sp>
      <p:sp>
        <p:nvSpPr>
          <p:cNvPr id="95" name="PlaceHolder 10"/>
          <p:cNvSpPr>
            <a:spLocks noGrp="1"/>
          </p:cNvSpPr>
          <p:nvPr>
            <p:ph type="sldNum"/>
          </p:nvPr>
        </p:nvSpPr>
        <p:spPr>
          <a:xfrm>
            <a:off x="8400960" y="6170760"/>
            <a:ext cx="502560" cy="502560"/>
          </a:xfrm>
          <a:prstGeom prst="rect">
            <a:avLst/>
          </a:prstGeom>
        </p:spPr>
        <p:txBody>
          <a:bodyPr lIns="9000" tIns="9000" rIns="9000" bIns="9000" anchor="ctr"/>
          <a:lstStyle/>
          <a:p>
            <a:pPr algn="ctr">
              <a:lnSpc>
                <a:spcPct val="100000"/>
              </a:lnSpc>
            </a:pPr>
            <a:fld id="{579675BB-E3AA-4D34-8945-9FE9D9539C53}" type="slidenum">
              <a:rPr lang="sl-SI" sz="1650" b="0" strike="noStrike" spc="-1">
                <a:solidFill>
                  <a:srgbClr val="FFFFFF"/>
                </a:solidFill>
                <a:latin typeface="Franklin Gothic Book"/>
              </a:rPr>
              <a:t>‹#›</a:t>
            </a:fld>
            <a:endParaRPr lang="sl-SI" sz="165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822960" y="365760"/>
            <a:ext cx="7520760" cy="974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sl-SI" sz="4800" b="0" strike="noStrike" cap="all" spc="-1">
                <a:solidFill>
                  <a:srgbClr val="000000"/>
                </a:solidFill>
                <a:latin typeface="Times New Roman"/>
              </a:rPr>
              <a:t>Moderna 1899-1918</a:t>
            </a:r>
            <a:endParaRPr lang="sl-SI" sz="4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33" name="Označba mesta vsebine 5"/>
          <p:cNvPicPr/>
          <p:nvPr/>
        </p:nvPicPr>
        <p:blipFill>
          <a:blip r:embed="rId2"/>
          <a:stretch/>
        </p:blipFill>
        <p:spPr>
          <a:xfrm>
            <a:off x="0" y="1486800"/>
            <a:ext cx="9173160" cy="5366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2800" b="0" strike="noStrike" spc="-1" dirty="0">
                <a:solidFill>
                  <a:srgbClr val="000000"/>
                </a:solidFill>
                <a:latin typeface="Franklin Gothic Medium"/>
              </a:rPr>
              <a:t>Primer besedila</a:t>
            </a:r>
            <a:r>
              <a:rPr lang="sl-SI" sz="2800" b="0" strike="noStrike" cap="all" spc="-1" dirty="0">
                <a:solidFill>
                  <a:srgbClr val="000000"/>
                </a:solidFill>
                <a:latin typeface="Franklin Gothic Medium"/>
              </a:rPr>
              <a:t>: simbolizem             </a:t>
            </a:r>
            <a:r>
              <a:rPr lang="sl-SI" sz="2000" b="0" strike="noStrike" cap="all" spc="-1" dirty="0">
                <a:solidFill>
                  <a:srgbClr val="000000"/>
                </a:solidFill>
                <a:latin typeface="Franklin Gothic Medium"/>
              </a:rPr>
              <a:t>(PREBERI)</a:t>
            </a:r>
            <a:endParaRPr lang="sl-SI" sz="2000" b="0" strike="noStrike" spc="-1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251640" y="1100520"/>
            <a:ext cx="8568720" cy="5352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6000"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i="1" strike="noStrike" spc="-1">
                <a:solidFill>
                  <a:srgbClr val="000000"/>
                </a:solidFill>
                <a:latin typeface="Franklin Gothic Book"/>
              </a:rPr>
              <a:t>Poglejte no, še zmerom teče za nami tisti otrok, Drmaškina Francka! ... Hé, dekle, kaj si znorela?“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i="1" strike="noStrike" spc="-1">
                <a:solidFill>
                  <a:srgbClr val="000000"/>
                </a:solidFill>
                <a:latin typeface="Franklin Gothic Book"/>
              </a:rPr>
              <a:t>Francka se je pognala naprej; slišala je, da jo kličejo in da jim je hudo, ker so bili pozabili nanjo. Pognala se je naprej in je tekla hitro in lahko; vsa utrujenost jo je minila in solze so se posušile, kakor da bi jo bil kdo obrisal po licih s hladnim robcem. Tudi drugi so se obrnili in so gledali; voznik je gnal. „Glej, pa res še zmerom teče ... dekle neumno!“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i="1" strike="noStrike" spc="-1">
                <a:solidFill>
                  <a:srgbClr val="000000"/>
                </a:solidFill>
                <a:latin typeface="Franklin Gothic Book"/>
              </a:rPr>
              <a:t>Žirovec, ki je bil vesel človek, je zaklical: „Sliš, dekle, kaj pa hodiš: stopi gor! ... </a:t>
            </a:r>
            <a:r>
              <a:rPr lang="sl-SI" sz="2000" b="1" i="1" strike="noStrike" spc="-1">
                <a:solidFill>
                  <a:srgbClr val="FF0000"/>
                </a:solidFill>
                <a:latin typeface="Franklin Gothic Book"/>
              </a:rPr>
              <a:t>Teče</a:t>
            </a:r>
            <a:r>
              <a:rPr lang="sl-SI" sz="2000" b="0" i="1" strike="noStrike" spc="-1">
                <a:solidFill>
                  <a:srgbClr val="000000"/>
                </a:solidFill>
                <a:latin typeface="Franklin Gothic Book"/>
              </a:rPr>
              <a:t> kakor pes </a:t>
            </a:r>
            <a:r>
              <a:rPr lang="sl-SI" sz="2000" b="1" i="1" strike="noStrike" spc="-1">
                <a:solidFill>
                  <a:srgbClr val="FF0000"/>
                </a:solidFill>
                <a:latin typeface="Franklin Gothic Book"/>
              </a:rPr>
              <a:t>za vozom</a:t>
            </a:r>
            <a:r>
              <a:rPr lang="sl-SI" sz="2000" b="0" i="1" strike="noStrike" spc="-1">
                <a:solidFill>
                  <a:srgbClr val="000000"/>
                </a:solidFill>
                <a:latin typeface="Franklin Gothic Book"/>
              </a:rPr>
              <a:t>; stavim, če bi jo z bičem podil nazaj, da bi spet prišla za nami!“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i="1" strike="noStrike" spc="-1">
                <a:solidFill>
                  <a:srgbClr val="000000"/>
                </a:solidFill>
                <a:latin typeface="Franklin Gothic Book"/>
              </a:rPr>
              <a:t>Druga romarica, suha in gubasta ženska s košaro v naročju, se je usmilila in je zavpila: „Tak ne bodi neumno, dekle, pa ne teci; kako je neumno!“ Pogledala je jezno in je pljunila z voza.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i="1" strike="noStrike" spc="-1">
                <a:solidFill>
                  <a:srgbClr val="000000"/>
                </a:solidFill>
                <a:latin typeface="Franklin Gothic Book"/>
              </a:rPr>
              <a:t>Pogovori so utihnili; vsi, romarji in romarice, so gledali nazaj na tisto smešno in zaprašeno punco iz cunj, ki se je pomikala za vozom. Voznik je gnal.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1600" b="1" strike="noStrike" spc="-1">
                <a:solidFill>
                  <a:srgbClr val="000000"/>
                </a:solidFill>
                <a:latin typeface="Franklin Gothic Book"/>
              </a:rPr>
              <a:t>								Cankar: Na klancu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2800" b="0" strike="noStrike" spc="-1" dirty="0">
                <a:solidFill>
                  <a:srgbClr val="000000"/>
                </a:solidFill>
                <a:latin typeface="Franklin Gothic Medium"/>
              </a:rPr>
              <a:t>Primer besedila</a:t>
            </a:r>
            <a:r>
              <a:rPr lang="sl-SI" sz="2800" b="0" strike="noStrike" cap="all" spc="-1" dirty="0">
                <a:solidFill>
                  <a:srgbClr val="000000"/>
                </a:solidFill>
                <a:latin typeface="Franklin Gothic Medium"/>
              </a:rPr>
              <a:t>: nova romantika         </a:t>
            </a:r>
            <a:r>
              <a:rPr lang="sl-SI" sz="2000" b="0" strike="noStrike" cap="all" spc="-1" dirty="0">
                <a:solidFill>
                  <a:srgbClr val="000000"/>
                </a:solidFill>
                <a:latin typeface="Franklin Gothic Medium"/>
              </a:rPr>
              <a:t>(PREBERI)</a:t>
            </a:r>
            <a:endParaRPr lang="sl-SI" sz="2000" b="0" strike="noStrike" spc="-1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822960" y="1100520"/>
            <a:ext cx="7520760" cy="5280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i="1" strike="noStrike" spc="-1">
                <a:solidFill>
                  <a:srgbClr val="FF0000"/>
                </a:solidFill>
                <a:latin typeface="Times New Roman"/>
              </a:rPr>
              <a:t>Res, deklica, ti me ljubiš</a:t>
            </a:r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? 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Saj ni povedati greh, 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kar berem tak čisto, 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tak jasno v tvojih nedolžnih očeh.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Prav, prav! 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Le molči še vedno, 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ker ti sramovala bi se; 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in kakor me gledaš nedolžno, 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nedolžno zlagala bi se.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Le molči in pusti, 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da pijem ljubezen iz tvojih oči, 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a kadar ti bode zadosti, 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z rožicami si jih zakrij!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1600" b="1" strike="noStrike" spc="-1">
                <a:solidFill>
                  <a:srgbClr val="000000"/>
                </a:solidFill>
                <a:latin typeface="Times New Roman"/>
              </a:rPr>
              <a:t>						</a:t>
            </a:r>
            <a:r>
              <a:rPr lang="sl-SI" sz="1600" b="1" strike="noStrike" spc="-1">
                <a:solidFill>
                  <a:srgbClr val="000000"/>
                </a:solidFill>
                <a:latin typeface="Franklin Gothic Book"/>
              </a:rPr>
              <a:t>Kette: Res, deklica, ti me ljubiš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2800" b="0" strike="noStrike" spc="-1" dirty="0">
                <a:solidFill>
                  <a:srgbClr val="000000"/>
                </a:solidFill>
                <a:latin typeface="Franklin Gothic Medium"/>
              </a:rPr>
              <a:t>Primer besedila</a:t>
            </a:r>
            <a:r>
              <a:rPr lang="sl-SI" sz="2800" b="0" strike="noStrike" cap="all" spc="-1" dirty="0">
                <a:solidFill>
                  <a:srgbClr val="000000"/>
                </a:solidFill>
                <a:latin typeface="Franklin Gothic Medium"/>
              </a:rPr>
              <a:t>: impresionizem            </a:t>
            </a:r>
            <a:r>
              <a:rPr lang="sl-SI" sz="2000" b="0" strike="noStrike" cap="all" spc="-1" dirty="0">
                <a:solidFill>
                  <a:srgbClr val="000000"/>
                </a:solidFill>
                <a:latin typeface="Franklin Gothic Medium"/>
              </a:rPr>
              <a:t>(PREBERI)</a:t>
            </a:r>
            <a:endParaRPr lang="sl-SI" sz="2000" b="0" strike="noStrike" spc="-1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822960" y="1100520"/>
            <a:ext cx="7520760" cy="3579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strike="noStrike" spc="-1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sl-SI" sz="2000" b="0" i="1" strike="noStrike" spc="-1">
                <a:solidFill>
                  <a:srgbClr val="FF0000"/>
                </a:solidFill>
                <a:latin typeface="Times New Roman"/>
              </a:rPr>
              <a:t>Zletel hrupno pod nebo je</a:t>
            </a:r>
            <a:br/>
            <a:r>
              <a:rPr lang="sl-SI" sz="2000" b="0" i="1" strike="noStrike" spc="-1">
                <a:solidFill>
                  <a:srgbClr val="FF0000"/>
                </a:solidFill>
                <a:latin typeface="Times New Roman"/>
              </a:rPr>
              <a:t>krakajoči, črni vran</a:t>
            </a:r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,</a:t>
            </a:r>
            <a:br/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zletel kvišku je z drevesa</a:t>
            </a:r>
            <a:br/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v jutro leta zadnji dan -</a:t>
            </a:r>
            <a:br/>
            <a:br/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Siva megla skrila vrana</a:t>
            </a:r>
            <a:br/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v plašč svoj rezko je leden,</a:t>
            </a:r>
            <a:br/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in zavil dan zadnji leta</a:t>
            </a:r>
            <a:br/>
            <a:r>
              <a:rPr lang="sl-SI" sz="2000" b="0" i="1" strike="noStrike" spc="-1">
                <a:solidFill>
                  <a:srgbClr val="000000"/>
                </a:solidFill>
                <a:latin typeface="Times New Roman"/>
              </a:rPr>
              <a:t>dušo je v otožni sen –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1600" b="1" strike="noStrike" spc="-1">
                <a:solidFill>
                  <a:srgbClr val="000000"/>
                </a:solidFill>
                <a:latin typeface="Times New Roman"/>
              </a:rPr>
              <a:t>						</a:t>
            </a:r>
            <a:r>
              <a:rPr lang="sl-SI" sz="1600" b="1" strike="noStrike" spc="-1">
                <a:solidFill>
                  <a:srgbClr val="000000"/>
                </a:solidFill>
                <a:latin typeface="Franklin Gothic Book"/>
              </a:rPr>
              <a:t>Murn Aleksandrov: Vran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203272" y="223798"/>
            <a:ext cx="7457455" cy="74419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2800" b="0" strike="noStrike" cap="all" spc="-1" dirty="0">
                <a:solidFill>
                  <a:srgbClr val="000000"/>
                </a:solidFill>
                <a:latin typeface="Franklin Gothic Medium"/>
              </a:rPr>
              <a:t>Moderna (1899 – 1918)</a:t>
            </a:r>
            <a:endParaRPr lang="sl-SI" sz="2800" b="0" strike="noStrike" spc="-1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5" name="CustomShape 2"/>
          <p:cNvSpPr/>
          <p:nvPr/>
        </p:nvSpPr>
        <p:spPr>
          <a:xfrm flipH="1">
            <a:off x="2698920" y="980640"/>
            <a:ext cx="431640" cy="57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76787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3"/>
          <p:cNvSpPr/>
          <p:nvPr/>
        </p:nvSpPr>
        <p:spPr>
          <a:xfrm>
            <a:off x="4932000" y="692640"/>
            <a:ext cx="1151640" cy="57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76787B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4"/>
          <p:cNvSpPr/>
          <p:nvPr/>
        </p:nvSpPr>
        <p:spPr>
          <a:xfrm rot="10800000" flipH="1" flipV="1">
            <a:off x="412954" y="1784555"/>
            <a:ext cx="4159045" cy="1285345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2240" b="0" strike="noStrike" spc="-1" dirty="0">
                <a:solidFill>
                  <a:srgbClr val="000000"/>
                </a:solidFill>
                <a:latin typeface="Times New Roman"/>
              </a:rPr>
              <a:t>Izid Župančičeve zbirke ČAŠA OPOJNOSTI  in Cankarjeve zbirke EROTIKA</a:t>
            </a:r>
            <a:endParaRPr lang="sl-SI" sz="2240" b="0" strike="noStrike" spc="-1" dirty="0">
              <a:latin typeface="Arial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5245200" y="1593000"/>
            <a:ext cx="3168000" cy="77292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2240" b="0" strike="noStrike" spc="-1">
                <a:solidFill>
                  <a:srgbClr val="000000"/>
                </a:solidFill>
                <a:latin typeface="Franklin Gothic Book"/>
              </a:rPr>
              <a:t>Cankarjeva smrt, </a:t>
            </a:r>
            <a:endParaRPr lang="sl-SI" sz="224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l-SI" sz="2240" b="0" strike="noStrike" spc="-1">
                <a:solidFill>
                  <a:srgbClr val="000000"/>
                </a:solidFill>
                <a:latin typeface="Franklin Gothic Book"/>
              </a:rPr>
              <a:t>konec 1. sv. vojne </a:t>
            </a:r>
            <a:endParaRPr lang="sl-SI" sz="2240" b="0" strike="noStrike" spc="-1">
              <a:latin typeface="Arial"/>
            </a:endParaRPr>
          </a:p>
        </p:txBody>
      </p:sp>
      <p:sp>
        <p:nvSpPr>
          <p:cNvPr id="139" name="CustomShape 6"/>
          <p:cNvSpPr/>
          <p:nvPr/>
        </p:nvSpPr>
        <p:spPr>
          <a:xfrm rot="10800000" flipH="1" flipV="1">
            <a:off x="588960" y="3940416"/>
            <a:ext cx="8555040" cy="85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2500" b="0" strike="noStrike" spc="-1" dirty="0">
                <a:solidFill>
                  <a:srgbClr val="000000"/>
                </a:solidFill>
                <a:latin typeface="Franklin Gothic Book"/>
              </a:rPr>
              <a:t>Izraz „moderna“ izhaja iz lat. besede „</a:t>
            </a:r>
            <a:r>
              <a:rPr lang="sl-SI" sz="2500" b="0" strike="noStrike" spc="-1" dirty="0" err="1">
                <a:solidFill>
                  <a:srgbClr val="000000"/>
                </a:solidFill>
                <a:latin typeface="Franklin Gothic Book"/>
              </a:rPr>
              <a:t>modernus</a:t>
            </a:r>
            <a:r>
              <a:rPr lang="sl-SI" sz="2500" b="0" strike="noStrike" spc="-1" dirty="0">
                <a:solidFill>
                  <a:srgbClr val="000000"/>
                </a:solidFill>
                <a:latin typeface="Franklin Gothic Book"/>
              </a:rPr>
              <a:t>“, kar pomeni nedaven, sodoben. </a:t>
            </a:r>
            <a:endParaRPr lang="sl-SI" sz="25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249840" y="316911"/>
            <a:ext cx="8644320" cy="465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sl-SI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sl-SI" sz="3000" b="0" strike="noStrike" spc="-1" dirty="0">
                <a:solidFill>
                  <a:srgbClr val="000000"/>
                </a:solidFill>
                <a:latin typeface="Times New Roman"/>
              </a:rPr>
              <a:t>Umetniku iz tega obdobja je pomembno, da izrazi, kar čuti v danem trenutku, in se ne ozira na nikogar. Do izraza zopet pridejo domišljija, posameznikova subjektivnost, čutenje in trenutno razpoloženje. Zaradi teh značilnosti se je za moderno uveljavilo tudi </a:t>
            </a:r>
            <a:r>
              <a:rPr lang="sl-SI" sz="3000" b="0" strike="noStrike" spc="-1" dirty="0" err="1">
                <a:solidFill>
                  <a:srgbClr val="000000"/>
                </a:solidFill>
                <a:latin typeface="Times New Roman"/>
              </a:rPr>
              <a:t>pomenovanje</a:t>
            </a:r>
            <a:r>
              <a:rPr lang="sl-SI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sl-SI" sz="3000" b="1" strike="noStrike" spc="-1" dirty="0">
                <a:solidFill>
                  <a:srgbClr val="000000"/>
                </a:solidFill>
                <a:latin typeface="Times New Roman"/>
              </a:rPr>
              <a:t>nova romantika </a:t>
            </a:r>
            <a:r>
              <a:rPr lang="sl-SI" sz="3000" b="0" strike="noStrike" spc="-1" dirty="0">
                <a:solidFill>
                  <a:srgbClr val="000000"/>
                </a:solidFill>
                <a:latin typeface="Times New Roman"/>
              </a:rPr>
              <a:t>(vendar gre le za eno izmed smeri moderne). </a:t>
            </a:r>
            <a:endParaRPr lang="sl-SI" sz="3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l-SI" sz="3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sl-SI" sz="3500" b="1" strike="noStrike" cap="all" spc="-1" dirty="0">
                <a:solidFill>
                  <a:srgbClr val="000000"/>
                </a:solidFill>
                <a:latin typeface="Times New Roman"/>
              </a:rPr>
              <a:t>SMERI MODERNE</a:t>
            </a:r>
            <a:endParaRPr lang="sl-SI" sz="3500" b="0" strike="noStrike" spc="-1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193320" y="980640"/>
            <a:ext cx="8784720" cy="587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3000" b="0" strike="noStrike" spc="-1" dirty="0">
                <a:solidFill>
                  <a:srgbClr val="000000"/>
                </a:solidFill>
                <a:latin typeface="Times New Roman"/>
              </a:rPr>
              <a:t>Literarne smeri:</a:t>
            </a:r>
            <a:endParaRPr lang="sl-SI" sz="30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sl-SI" sz="25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DEKADENCA</a:t>
            </a:r>
            <a:r>
              <a:rPr lang="sl-SI" sz="2500" b="0" strike="noStrike" spc="-1" dirty="0">
                <a:solidFill>
                  <a:srgbClr val="000000"/>
                </a:solidFill>
                <a:latin typeface="Times New Roman"/>
              </a:rPr>
              <a:t> (Prihaja iz francoščine in pomeni propad meščanstva. Vsebuje  tematiko bolestnega (bolnega), opolzkega, propadlega ...)</a:t>
            </a:r>
            <a:endParaRPr lang="sl-SI" sz="2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l-SI" sz="25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sl-SI" sz="25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SIMBOLIZEM </a:t>
            </a:r>
            <a:r>
              <a:rPr lang="sl-SI" sz="2500" b="0" strike="noStrike" spc="-1" dirty="0">
                <a:solidFill>
                  <a:srgbClr val="000000"/>
                </a:solidFill>
                <a:latin typeface="Times New Roman"/>
              </a:rPr>
              <a:t>(Svet in čustva so globlja in so skrita za simboli, ki prinašajo nejasnost, dvoumnost.)</a:t>
            </a:r>
            <a:endParaRPr lang="sl-SI" sz="2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l-SI" sz="25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sl-SI" sz="25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IMPRESIONIZEM </a:t>
            </a:r>
            <a:r>
              <a:rPr lang="sl-SI" sz="2500" b="0" strike="noStrike" spc="-1" dirty="0">
                <a:solidFill>
                  <a:srgbClr val="000000"/>
                </a:solidFill>
                <a:latin typeface="Times New Roman"/>
              </a:rPr>
              <a:t>(Impresija pomeni trenutni vtis, razpoloženje posameznika, ki se od človeka do človeka razlikuje.)</a:t>
            </a:r>
            <a:endParaRPr lang="sl-SI" sz="2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l-SI" sz="2500" b="0" strike="noStrike" spc="-1" dirty="0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sl-SI" sz="2500" b="1" u="sng" strike="noStrike" spc="-1" dirty="0">
                <a:solidFill>
                  <a:srgbClr val="000000"/>
                </a:solidFill>
                <a:uFillTx/>
                <a:latin typeface="Times New Roman"/>
              </a:rPr>
              <a:t>NOVA ROMANTIKA </a:t>
            </a:r>
            <a:r>
              <a:rPr lang="sl-SI" sz="2500" b="0" strike="noStrike" spc="-1" dirty="0">
                <a:solidFill>
                  <a:srgbClr val="000000"/>
                </a:solidFill>
                <a:latin typeface="Times New Roman"/>
              </a:rPr>
              <a:t>(V ospredju so zopet čustva, sanje, nenavaden svet. V primerjavi s staro romantiko so bolj v ospredju čutenja – vizualni, slušni čuti.)</a:t>
            </a:r>
            <a:endParaRPr lang="sl-SI" sz="25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2800" b="1" u="sng" strike="noStrike" cap="all" spc="-1">
                <a:solidFill>
                  <a:srgbClr val="000000"/>
                </a:solidFill>
                <a:uFillTx/>
                <a:latin typeface="Times New Roman"/>
              </a:rPr>
              <a:t>Literarne zvrsti in vrste:</a:t>
            </a:r>
            <a:endParaRPr lang="sl-SI" sz="2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79640" y="1268640"/>
            <a:ext cx="8784720" cy="420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2500" b="0" strike="noStrike" spc="-1">
                <a:solidFill>
                  <a:srgbClr val="000000"/>
                </a:solidFill>
                <a:latin typeface="Times New Roman"/>
              </a:rPr>
              <a:t>Razvijajo se  LIRIKA, EPIKA IN DRAMATIKA.</a:t>
            </a:r>
            <a:endParaRPr lang="sl-SI" sz="25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l-SI" sz="2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l-SI" sz="2000" b="0" strike="noStrike" spc="-1">
                <a:solidFill>
                  <a:srgbClr val="000000"/>
                </a:solidFill>
                <a:latin typeface="Times New Roman"/>
              </a:rPr>
              <a:t>Pri </a:t>
            </a:r>
            <a:r>
              <a:rPr lang="sl-SI" sz="2000" b="1" strike="noStrike" spc="-1">
                <a:solidFill>
                  <a:srgbClr val="000000"/>
                </a:solidFill>
                <a:latin typeface="Times New Roman"/>
              </a:rPr>
              <a:t>LIRIKI</a:t>
            </a:r>
            <a:r>
              <a:rPr lang="sl-SI" sz="2000" b="0" strike="noStrike" spc="-1">
                <a:solidFill>
                  <a:srgbClr val="000000"/>
                </a:solidFill>
                <a:latin typeface="Times New Roman"/>
              </a:rPr>
              <a:t> je  v ospredju  romantično izročilo  z novimi temami in idejami (ljubezenska, domovinska, razpoloženjska ... ). V ospredju so </a:t>
            </a:r>
            <a:r>
              <a:rPr lang="sl-SI" sz="2000" b="0" strike="noStrike" spc="-1">
                <a:solidFill>
                  <a:srgbClr val="FF0000"/>
                </a:solidFill>
                <a:latin typeface="Times New Roman"/>
              </a:rPr>
              <a:t>svobodnejše oblike, pesmi z različno dolgimi verzi in kiticami, svobodnim ritmom</a:t>
            </a:r>
            <a:r>
              <a:rPr lang="sl-SI" sz="2000" b="0" strike="noStrike" spc="-1">
                <a:solidFill>
                  <a:srgbClr val="000000"/>
                </a:solidFill>
                <a:latin typeface="Times New Roman"/>
              </a:rPr>
              <a:t>. </a:t>
            </a:r>
            <a:endParaRPr lang="sl-SI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l-SI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l-SI" sz="2000" b="1" strike="noStrike" spc="-1">
                <a:solidFill>
                  <a:srgbClr val="000000"/>
                </a:solidFill>
                <a:latin typeface="Times New Roman"/>
              </a:rPr>
              <a:t>EPIKA</a:t>
            </a:r>
            <a:r>
              <a:rPr lang="sl-SI" sz="2000" b="0" strike="noStrike" spc="-1">
                <a:solidFill>
                  <a:srgbClr val="000000"/>
                </a:solidFill>
                <a:latin typeface="Times New Roman"/>
              </a:rPr>
              <a:t> (PRIPOVEDNIŠTVO) prinaša teme izseljenstva, položaja žensk, vloge umetnika, nacionalni položaj, vojne, smrti in bolezni.</a:t>
            </a:r>
            <a:endParaRPr lang="sl-SI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l-SI" sz="2000" b="0" strike="noStrike" spc="-1">
                <a:solidFill>
                  <a:srgbClr val="000000"/>
                </a:solidFill>
                <a:latin typeface="Times New Roman"/>
              </a:rPr>
              <a:t>Razvijajo se: </a:t>
            </a:r>
            <a:r>
              <a:rPr lang="sl-SI" sz="2000" b="0" strike="noStrike" spc="-1">
                <a:solidFill>
                  <a:srgbClr val="FF0000"/>
                </a:solidFill>
                <a:latin typeface="Times New Roman"/>
              </a:rPr>
              <a:t>povest, roman, črtica, novela in satira</a:t>
            </a:r>
            <a:r>
              <a:rPr lang="sl-SI" sz="2000" b="0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sl-SI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l-SI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l-SI" sz="2000" b="1" strike="noStrike" spc="-1">
                <a:solidFill>
                  <a:srgbClr val="000000"/>
                </a:solidFill>
                <a:latin typeface="Times New Roman"/>
              </a:rPr>
              <a:t>DRAMATIKA</a:t>
            </a:r>
            <a:r>
              <a:rPr lang="sl-SI" sz="2000" b="0" strike="noStrike" spc="-1">
                <a:solidFill>
                  <a:srgbClr val="000000"/>
                </a:solidFill>
                <a:latin typeface="Times New Roman"/>
              </a:rPr>
              <a:t> vsebuje podobne teme kot epika. V ospredju so predvsem delavci, kapitalisti, učitelji, politiki, umetniki ter na drugi strani malomeščanski svet. </a:t>
            </a:r>
            <a:endParaRPr lang="sl-SI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l-SI" sz="2000" b="0" strike="noStrike" spc="-1">
                <a:solidFill>
                  <a:srgbClr val="000000"/>
                </a:solidFill>
                <a:latin typeface="Times New Roman"/>
              </a:rPr>
              <a:t>Vrste besedil: </a:t>
            </a:r>
            <a:r>
              <a:rPr lang="sl-SI" sz="2000" b="0" strike="noStrike" spc="-1">
                <a:solidFill>
                  <a:srgbClr val="FF0000"/>
                </a:solidFill>
                <a:latin typeface="Times New Roman"/>
              </a:rPr>
              <a:t>tragedija, komedija, ljudska igra, satira, farsa</a:t>
            </a:r>
            <a:r>
              <a:rPr lang="sl-SI" sz="2500" b="0" strike="noStrike" spc="-1">
                <a:solidFill>
                  <a:srgbClr val="000000"/>
                </a:solidFill>
                <a:latin typeface="Times New Roman"/>
              </a:rPr>
              <a:t>. </a:t>
            </a:r>
            <a:endParaRPr lang="sl-SI" sz="25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2800" b="1" strike="noStrike" cap="all" spc="-1">
                <a:solidFill>
                  <a:srgbClr val="000000"/>
                </a:solidFill>
                <a:latin typeface="Times New Roman"/>
              </a:rPr>
              <a:t>Predstavniki:</a:t>
            </a:r>
            <a:r>
              <a:rPr lang="sl-SI" sz="2800" b="0" strike="noStrike" cap="all" spc="-1">
                <a:solidFill>
                  <a:srgbClr val="000000"/>
                </a:solidFill>
                <a:latin typeface="Times New Roman"/>
              </a:rPr>
              <a:t> </a:t>
            </a:r>
            <a:endParaRPr lang="sl-SI" sz="2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1043640" y="1340640"/>
            <a:ext cx="7200360" cy="27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l-SI" sz="2500" b="1" strike="noStrike" spc="-1">
                <a:solidFill>
                  <a:srgbClr val="000000"/>
                </a:solidFill>
                <a:latin typeface="Times New Roman"/>
              </a:rPr>
              <a:t>IVAN CANKAR </a:t>
            </a:r>
            <a:endParaRPr lang="sl-SI" sz="2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l-SI" sz="2500" b="1" strike="noStrike" spc="-1">
                <a:solidFill>
                  <a:srgbClr val="000000"/>
                </a:solidFill>
                <a:latin typeface="Times New Roman"/>
              </a:rPr>
              <a:t>OTON ŽUPANČIČ</a:t>
            </a:r>
            <a:endParaRPr lang="sl-SI" sz="2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l-SI" sz="2500" b="1" strike="noStrike" spc="-1">
                <a:solidFill>
                  <a:srgbClr val="000000"/>
                </a:solidFill>
                <a:latin typeface="Times New Roman"/>
              </a:rPr>
              <a:t>JOSIP MURN ALEKSANDROV</a:t>
            </a:r>
            <a:endParaRPr lang="sl-SI" sz="2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l-SI" sz="2500" b="1" strike="noStrike" spc="-1">
                <a:solidFill>
                  <a:srgbClr val="000000"/>
                </a:solidFill>
                <a:latin typeface="Times New Roman"/>
              </a:rPr>
              <a:t>DRAGOTIN KETTE</a:t>
            </a:r>
            <a:endParaRPr lang="sl-SI" sz="2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l-SI" sz="2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l-SI" sz="2500" b="0" strike="noStrike" spc="-1">
                <a:solidFill>
                  <a:srgbClr val="000000"/>
                </a:solidFill>
                <a:latin typeface="Times New Roman"/>
              </a:rPr>
              <a:t>Rečemo jim tudi četverica moderne. Bili so v društvu </a:t>
            </a:r>
            <a:r>
              <a:rPr lang="sl-SI" sz="2500" b="1" strike="noStrike" spc="-1">
                <a:solidFill>
                  <a:srgbClr val="000000"/>
                </a:solidFill>
                <a:latin typeface="Times New Roman"/>
              </a:rPr>
              <a:t>Zadruga</a:t>
            </a:r>
            <a:r>
              <a:rPr lang="sl-SI" sz="2500" b="0" strike="noStrike" spc="-1">
                <a:solidFill>
                  <a:srgbClr val="000000"/>
                </a:solidFill>
                <a:latin typeface="Times New Roman"/>
              </a:rPr>
              <a:t>. Srečevali so se v stari Cukrarni v Ljubljani. </a:t>
            </a:r>
            <a:endParaRPr lang="sl-SI" sz="25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822960" y="365760"/>
            <a:ext cx="7772400" cy="734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2800" b="0" strike="noStrike" cap="all" spc="-1" dirty="0">
                <a:solidFill>
                  <a:srgbClr val="000000"/>
                </a:solidFill>
                <a:latin typeface="Franklin Gothic Medium"/>
              </a:rPr>
              <a:t>Sopotniki četverice modernistov       </a:t>
            </a:r>
            <a:r>
              <a:rPr lang="sl-SI" sz="2000" b="0" strike="noStrike" cap="all" spc="-1" dirty="0">
                <a:solidFill>
                  <a:srgbClr val="000000"/>
                </a:solidFill>
                <a:latin typeface="Franklin Gothic Medium"/>
              </a:rPr>
              <a:t>(PREBERI)</a:t>
            </a:r>
            <a:endParaRPr lang="sl-SI" sz="2000" b="0" strike="noStrike" spc="-1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822960" y="1100520"/>
            <a:ext cx="7997040" cy="3579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50000"/>
              </a:lnSpc>
              <a:spcBef>
                <a:spcPts val="799"/>
              </a:spcBef>
            </a:pPr>
            <a:r>
              <a:rPr lang="sl-SI" sz="2000" b="1" strike="noStrike" spc="-1">
                <a:solidFill>
                  <a:srgbClr val="000000"/>
                </a:solidFill>
                <a:latin typeface="Times New Roman"/>
              </a:rPr>
              <a:t>Likovna umetnost: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50000"/>
              </a:lnSpc>
              <a:spcBef>
                <a:spcPts val="799"/>
              </a:spcBef>
            </a:pPr>
            <a:r>
              <a:rPr lang="sl-SI" sz="2000" b="0" strike="noStrike" spc="-1">
                <a:solidFill>
                  <a:srgbClr val="000000"/>
                </a:solidFill>
                <a:latin typeface="Times New Roman"/>
              </a:rPr>
              <a:t>Ivan GROHAR, Rihard JAKOPIČ, Matija JAMA, Matej STERNEN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50000"/>
              </a:lnSpc>
              <a:spcBef>
                <a:spcPts val="799"/>
              </a:spcBef>
            </a:pPr>
            <a:r>
              <a:rPr lang="sl-SI" sz="2000" b="1" strike="noStrike" spc="-1">
                <a:solidFill>
                  <a:srgbClr val="000000"/>
                </a:solidFill>
                <a:latin typeface="Times New Roman"/>
              </a:rPr>
              <a:t>Arhitektura: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50000"/>
              </a:lnSpc>
              <a:spcBef>
                <a:spcPts val="799"/>
              </a:spcBef>
            </a:pPr>
            <a:r>
              <a:rPr lang="sl-SI" sz="2000" b="0" strike="noStrike" spc="-1">
                <a:solidFill>
                  <a:srgbClr val="000000"/>
                </a:solidFill>
                <a:latin typeface="Times New Roman"/>
              </a:rPr>
              <a:t>Jože PLEČNIK, Maks FABIANI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50000"/>
              </a:lnSpc>
              <a:spcBef>
                <a:spcPts val="799"/>
              </a:spcBef>
            </a:pPr>
            <a:r>
              <a:rPr lang="sl-SI" sz="2000" b="1" strike="noStrike" spc="-1">
                <a:solidFill>
                  <a:srgbClr val="000000"/>
                </a:solidFill>
                <a:latin typeface="Times New Roman"/>
              </a:rPr>
              <a:t>Glasba: 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50000"/>
              </a:lnSpc>
              <a:spcBef>
                <a:spcPts val="799"/>
              </a:spcBef>
            </a:pPr>
            <a:r>
              <a:rPr lang="sl-SI" sz="2000" b="0" strike="noStrike" spc="-1">
                <a:solidFill>
                  <a:srgbClr val="000000"/>
                </a:solidFill>
                <a:latin typeface="Times New Roman"/>
              </a:rPr>
              <a:t>Uroš KREK, Aleksander LAJOVIC, Marij KOGOJ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50000"/>
              </a:lnSpc>
              <a:spcBef>
                <a:spcPts val="799"/>
              </a:spcBef>
            </a:pPr>
            <a:r>
              <a:rPr lang="sl-SI" sz="2000" b="1" strike="noStrike" spc="-1">
                <a:solidFill>
                  <a:srgbClr val="000000"/>
                </a:solidFill>
                <a:latin typeface="Times New Roman"/>
              </a:rPr>
              <a:t>Književnost: 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50000"/>
              </a:lnSpc>
              <a:spcBef>
                <a:spcPts val="799"/>
              </a:spcBef>
            </a:pPr>
            <a:r>
              <a:rPr lang="sl-SI" sz="2000" b="0" strike="noStrike" spc="-1">
                <a:solidFill>
                  <a:srgbClr val="000000"/>
                </a:solidFill>
                <a:latin typeface="Times New Roman"/>
              </a:rPr>
              <a:t>Alojz GRADNIK, Fran MILČINSKI, Fran Saleški FINŽGAR, 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50000"/>
              </a:lnSpc>
              <a:spcBef>
                <a:spcPts val="799"/>
              </a:spcBef>
            </a:pPr>
            <a:r>
              <a:rPr lang="sl-SI" sz="2000" b="0" strike="noStrike" spc="-1">
                <a:solidFill>
                  <a:srgbClr val="000000"/>
                </a:solidFill>
                <a:latin typeface="Times New Roman"/>
              </a:rPr>
              <a:t>Ksaver MEŠKO, Izidor CANKAR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1800" b="0" strike="noStrike" cap="all" spc="-1">
                <a:solidFill>
                  <a:srgbClr val="000000"/>
                </a:solidFill>
                <a:latin typeface="Franklin Gothic Medium"/>
              </a:rPr>
              <a:t>Grohar, fabiani, sternen, jama, jakopič, plečnik</a:t>
            </a:r>
            <a:endParaRPr lang="sl-SI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50" name="Slika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22960" y="1102320"/>
            <a:ext cx="2828520" cy="2517480"/>
          </a:xfrm>
          <a:prstGeom prst="rect">
            <a:avLst/>
          </a:prstGeom>
          <a:ln>
            <a:noFill/>
          </a:ln>
        </p:spPr>
      </p:pic>
      <p:sp>
        <p:nvSpPr>
          <p:cNvPr id="151" name="TextShape 2"/>
          <p:cNvSpPr txBox="1"/>
          <p:nvPr/>
        </p:nvSpPr>
        <p:spPr>
          <a:xfrm>
            <a:off x="822960" y="1097280"/>
            <a:ext cx="3200040" cy="54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52" name="Označba mesta vsebine 7"/>
          <p:cNvPicPr/>
          <p:nvPr/>
        </p:nvPicPr>
        <p:blipFill>
          <a:blip r:embed="rId4"/>
          <a:stretch/>
        </p:blipFill>
        <p:spPr>
          <a:xfrm>
            <a:off x="899640" y="3769560"/>
            <a:ext cx="1599840" cy="2857320"/>
          </a:xfrm>
          <a:prstGeom prst="rect">
            <a:avLst/>
          </a:prstGeom>
          <a:ln>
            <a:noFill/>
          </a:ln>
        </p:spPr>
      </p:pic>
      <p:pic>
        <p:nvPicPr>
          <p:cNvPr id="153" name="Slika 8"/>
          <p:cNvPicPr/>
          <p:nvPr/>
        </p:nvPicPr>
        <p:blipFill>
          <a:blip r:embed="rId5"/>
          <a:stretch/>
        </p:blipFill>
        <p:spPr>
          <a:xfrm>
            <a:off x="2693520" y="3769560"/>
            <a:ext cx="2093760" cy="2857320"/>
          </a:xfrm>
          <a:prstGeom prst="rect">
            <a:avLst/>
          </a:prstGeom>
          <a:ln>
            <a:noFill/>
          </a:ln>
        </p:spPr>
      </p:pic>
      <p:sp>
        <p:nvSpPr>
          <p:cNvPr id="154" name="TextShape 3"/>
          <p:cNvSpPr txBox="1"/>
          <p:nvPr/>
        </p:nvSpPr>
        <p:spPr>
          <a:xfrm>
            <a:off x="4700160" y="1097280"/>
            <a:ext cx="3200040" cy="54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55" name="Označba mesta vsebine 9"/>
          <p:cNvPicPr/>
          <p:nvPr/>
        </p:nvPicPr>
        <p:blipFill>
          <a:blip r:embed="rId6"/>
          <a:stretch/>
        </p:blipFill>
        <p:spPr>
          <a:xfrm>
            <a:off x="6648480" y="468360"/>
            <a:ext cx="2090160" cy="3107880"/>
          </a:xfrm>
          <a:prstGeom prst="rect">
            <a:avLst/>
          </a:prstGeom>
          <a:ln>
            <a:noFill/>
          </a:ln>
        </p:spPr>
      </p:pic>
      <p:pic>
        <p:nvPicPr>
          <p:cNvPr id="156" name="Slika 10"/>
          <p:cNvPicPr/>
          <p:nvPr/>
        </p:nvPicPr>
        <p:blipFill>
          <a:blip r:embed="rId7"/>
          <a:stretch/>
        </p:blipFill>
        <p:spPr>
          <a:xfrm>
            <a:off x="3816720" y="1567440"/>
            <a:ext cx="2666520" cy="1999800"/>
          </a:xfrm>
          <a:prstGeom prst="rect">
            <a:avLst/>
          </a:prstGeom>
          <a:ln>
            <a:noFill/>
          </a:ln>
        </p:spPr>
      </p:pic>
      <p:pic>
        <p:nvPicPr>
          <p:cNvPr id="157" name="Slika 11"/>
          <p:cNvPicPr/>
          <p:nvPr/>
        </p:nvPicPr>
        <p:blipFill>
          <a:blip r:embed="rId8"/>
          <a:stretch/>
        </p:blipFill>
        <p:spPr>
          <a:xfrm>
            <a:off x="5165280" y="3765960"/>
            <a:ext cx="3632040" cy="284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l-SI" sz="2800" b="0" strike="noStrike" spc="-1" dirty="0">
                <a:solidFill>
                  <a:srgbClr val="000000"/>
                </a:solidFill>
                <a:latin typeface="Franklin Gothic Medium"/>
              </a:rPr>
              <a:t>Primer besedila </a:t>
            </a:r>
            <a:r>
              <a:rPr lang="sl-SI" sz="2800" b="0" strike="noStrike" cap="all" spc="-1" dirty="0">
                <a:solidFill>
                  <a:srgbClr val="000000"/>
                </a:solidFill>
                <a:latin typeface="Franklin Gothic Medium"/>
              </a:rPr>
              <a:t>– dekadenca              </a:t>
            </a:r>
            <a:r>
              <a:rPr lang="sl-SI" sz="2000" b="0" strike="noStrike" cap="all" spc="-1" dirty="0">
                <a:solidFill>
                  <a:srgbClr val="000000"/>
                </a:solidFill>
                <a:latin typeface="Franklin Gothic Medium"/>
              </a:rPr>
              <a:t>(PREBERI)</a:t>
            </a:r>
            <a:endParaRPr lang="sl-SI" sz="2000" b="0" strike="noStrike" spc="-1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822960" y="1100520"/>
            <a:ext cx="7520760" cy="5208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1600" b="0" strike="noStrike" spc="-1">
                <a:solidFill>
                  <a:srgbClr val="000000"/>
                </a:solidFill>
                <a:latin typeface="Franklin Gothic Book"/>
              </a:rPr>
              <a:t>       </a:t>
            </a:r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Vzduh opójen, težák; bledih luči svit</a:t>
            </a:r>
            <a:br/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na obràzih mrjè osinélih;</a:t>
            </a:r>
            <a:br/>
            <a:r>
              <a:rPr lang="sl-SI" sz="2000" b="0" strike="noStrike" spc="-1">
                <a:solidFill>
                  <a:srgbClr val="FF0000"/>
                </a:solidFill>
                <a:latin typeface="Franklin Gothic Book"/>
              </a:rPr>
              <a:t>v teh pogledih pijanih utrujena strast</a:t>
            </a:r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,</a:t>
            </a:r>
            <a:br/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poželenje na ustnicah velih ...</a:t>
            </a:r>
            <a:br/>
            <a:br/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Oj ti grešnica krasna, — takó hladnó,</a:t>
            </a:r>
            <a:br/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tako blédo je tvoje lice,</a:t>
            </a:r>
            <a:br/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in v naročju lenó, kakor mrtve ležé</a:t>
            </a:r>
            <a:br/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tvoje drobne, otroške ročíce … 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	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     »Kaj ti pride na misel, — ne blêdi takó!</a:t>
            </a:r>
            <a:br/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Tjà poglej, kakó stíkajo glave!</a:t>
            </a:r>
            <a:br/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Za trenotek obrni se malo v stran</a:t>
            </a:r>
            <a:br/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pa naroči mi čašo kave ...« 				</a:t>
            </a: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endParaRPr lang="sl-SI" sz="2000" b="1" strike="noStrike" spc="-1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						</a:t>
            </a:r>
            <a:r>
              <a:rPr lang="sl-SI" sz="1700" b="1" strike="noStrike" spc="-1">
                <a:solidFill>
                  <a:srgbClr val="000000"/>
                </a:solidFill>
                <a:latin typeface="Franklin Gothic Book"/>
              </a:rPr>
              <a:t>Cankar: Vzduh opojen, težak</a:t>
            </a:r>
            <a:r>
              <a:rPr lang="sl-SI" sz="2000" b="0" strike="noStrike" spc="-1">
                <a:solidFill>
                  <a:srgbClr val="000000"/>
                </a:solidFill>
                <a:latin typeface="Franklin Gothic Book"/>
              </a:rPr>
              <a:t>	</a:t>
            </a:r>
            <a:r>
              <a:rPr lang="sl-SI" sz="1600" b="0" strike="noStrike" spc="-1">
                <a:solidFill>
                  <a:srgbClr val="000000"/>
                </a:solidFill>
                <a:latin typeface="Franklin Gothic Book"/>
              </a:rPr>
              <a:t>			</a:t>
            </a:r>
            <a:endParaRPr lang="sl-SI" sz="1600" b="1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176</TotalTime>
  <Words>661</Words>
  <Application>Microsoft Office PowerPoint</Application>
  <PresentationFormat>Diaprojekcija na zaslonu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12</vt:i4>
      </vt:variant>
    </vt:vector>
  </HeadingPairs>
  <TitlesOfParts>
    <vt:vector size="22" baseType="lpstr">
      <vt:lpstr>Arial</vt:lpstr>
      <vt:lpstr>Franklin Gothic Book</vt:lpstr>
      <vt:lpstr>Franklin Gothic Medium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KDO JE NA SLIKI?</dc:title>
  <dc:subject/>
  <dc:creator>Marija Gumilar</dc:creator>
  <dc:description/>
  <cp:lastModifiedBy>Mateja</cp:lastModifiedBy>
  <cp:revision>25</cp:revision>
  <dcterms:created xsi:type="dcterms:W3CDTF">2015-01-13T15:56:18Z</dcterms:created>
  <dcterms:modified xsi:type="dcterms:W3CDTF">2020-03-13T11:39:15Z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Diaprojekcija na zaslonu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