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61" r:id="rId5"/>
    <p:sldId id="268" r:id="rId6"/>
    <p:sldId id="266" r:id="rId7"/>
    <p:sldId id="267" r:id="rId8"/>
    <p:sldId id="258" r:id="rId9"/>
    <p:sldId id="259" r:id="rId10"/>
    <p:sldId id="260" r:id="rId11"/>
    <p:sldId id="263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B499A-F704-416B-A6B2-C3BA72892A71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0FA62-1986-4505-8E32-808E0E2D5E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950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FA62-1986-4505-8E32-808E0E2D5EC7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2987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FA62-1986-4505-8E32-808E0E2D5EC7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089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032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996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795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195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290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040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819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973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40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750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959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D4725-E98A-44C5-BA1E-7C817972F1A4}" type="datetimeFigureOut">
              <a:rPr lang="sl-SI" smtClean="0"/>
              <a:t>13.3.2020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117A-313B-4F18-B0EF-A90DE79443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604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1800" dirty="0">
                <a:solidFill>
                  <a:srgbClr val="FF0000"/>
                </a:solidFill>
              </a:rPr>
              <a:t>LITERARNI SKLOP</a:t>
            </a:r>
            <a:br>
              <a:rPr lang="sl-SI" sz="1800" dirty="0">
                <a:solidFill>
                  <a:srgbClr val="FF0000"/>
                </a:solidFill>
              </a:rPr>
            </a:br>
            <a:r>
              <a:rPr lang="sl-SI" sz="5400" i="1" dirty="0">
                <a:solidFill>
                  <a:srgbClr val="FF0000"/>
                </a:solidFill>
              </a:rPr>
              <a:t>LJUDSKI JUNAKI</a:t>
            </a:r>
          </a:p>
        </p:txBody>
      </p:sp>
      <p:pic>
        <p:nvPicPr>
          <p:cNvPr id="4" name="Picture 3" descr="http://web.bf.uni-lj.si/jbozic/muzej/konc4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268" y="4120947"/>
            <a:ext cx="3185968" cy="138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 descr="http://www.pivka.si/UserFiles/959/Image/novice/2008/Martin%20Krpa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236" y="3980873"/>
            <a:ext cx="1560945" cy="1607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bimbo.blog.siol.net/files/2011/05/Kralj-Matja%C5%B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268" y="549853"/>
            <a:ext cx="2597584" cy="1934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users.volja.net/zakrajc/images/peter-klepec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855" y="793462"/>
            <a:ext cx="2087417" cy="1691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976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974989"/>
            <a:ext cx="8632847" cy="2119193"/>
          </a:xfrm>
        </p:spPr>
        <p:txBody>
          <a:bodyPr>
            <a:normAutofit/>
          </a:bodyPr>
          <a:lstStyle/>
          <a:p>
            <a:pPr algn="ctr"/>
            <a:r>
              <a:rPr lang="sl-SI" b="1" dirty="0"/>
              <a:t>KRALJ MATJAŽ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i="1" dirty="0"/>
          </a:p>
          <a:p>
            <a:pPr marL="0" indent="0">
              <a:buNone/>
            </a:pPr>
            <a:endParaRPr lang="sl-SI" i="1" dirty="0"/>
          </a:p>
          <a:p>
            <a:pPr marL="0" indent="0">
              <a:buNone/>
            </a:pPr>
            <a:endParaRPr lang="sl-SI" i="1" dirty="0"/>
          </a:p>
          <a:p>
            <a:r>
              <a:rPr lang="sl-SI" dirty="0"/>
              <a:t>Preberi besedilo v berilu.</a:t>
            </a:r>
          </a:p>
          <a:p>
            <a:r>
              <a:rPr lang="sl-SI" dirty="0"/>
              <a:t>Ta pripovedka je nastala po ljudskem pripovedovanju. Po kateri znani resnični osebnosti je nastala ta pripovedka?</a:t>
            </a:r>
          </a:p>
          <a:p>
            <a:r>
              <a:rPr lang="sl-SI" dirty="0"/>
              <a:t>Kakšen je bil kralj Matjaž po pripovedovanju ljudi?</a:t>
            </a:r>
          </a:p>
          <a:p>
            <a:r>
              <a:rPr lang="sl-SI" dirty="0"/>
              <a:t>Ali komu kralj Matjaž ni bil všeč? Zakaj?</a:t>
            </a:r>
          </a:p>
          <a:p>
            <a:r>
              <a:rPr lang="sl-SI" dirty="0"/>
              <a:t>Kje na Slovenskem se zgodba dogaja? (gora, pokrajina)</a:t>
            </a:r>
          </a:p>
          <a:p>
            <a:r>
              <a:rPr lang="sl-SI" dirty="0"/>
              <a:t>Na kaj čaka po pripovedovanju slovenski narod?</a:t>
            </a:r>
          </a:p>
          <a:p>
            <a:r>
              <a:rPr lang="sl-SI" dirty="0"/>
              <a:t>Katere značilnosti ljudskih besedil najdeš v tej zgodbi?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501262" y="2750646"/>
            <a:ext cx="6852538" cy="52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b="1" dirty="0"/>
          </a:p>
        </p:txBody>
      </p:sp>
      <p:pic>
        <p:nvPicPr>
          <p:cNvPr id="6" name="Picture 2" descr="Rezultat iskanja slik za kralj matjaÅ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105" y="0"/>
            <a:ext cx="4769571" cy="196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56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40018" y="500062"/>
            <a:ext cx="10515600" cy="1325563"/>
          </a:xfrm>
        </p:spPr>
        <p:txBody>
          <a:bodyPr/>
          <a:lstStyle/>
          <a:p>
            <a:r>
              <a:rPr lang="sl-SI" b="1" dirty="0"/>
              <a:t>DODATNO DELO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Primerjaj med sabo Krpana in Lambergarja.</a:t>
            </a:r>
          </a:p>
          <a:p>
            <a:pPr marL="0" indent="0">
              <a:buNone/>
            </a:pPr>
            <a:r>
              <a:rPr lang="sl-SI" dirty="0"/>
              <a:t>2. S pomočjo spleta/knjig razišči zgodovino Matija </a:t>
            </a:r>
            <a:r>
              <a:rPr lang="sl-SI" dirty="0" err="1"/>
              <a:t>Korvina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3. S pomočjo </a:t>
            </a:r>
            <a:r>
              <a:rPr lang="sl-SI"/>
              <a:t>spleta/knjig razišči </a:t>
            </a:r>
            <a:r>
              <a:rPr lang="sl-SI" dirty="0"/>
              <a:t>zgodovino gradu Kamen.</a:t>
            </a:r>
          </a:p>
        </p:txBody>
      </p:sp>
    </p:spTree>
    <p:extLst>
      <p:ext uri="{BB962C8B-B14F-4D97-AF65-F5344CB8AC3E}">
        <p14:creationId xmlns:p14="http://schemas.microsoft.com/office/powerpoint/2010/main" val="136284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ZNAČILNOSTI LJUDSKIH BESEDIL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- avtor neznan</a:t>
            </a:r>
          </a:p>
          <a:p>
            <a:r>
              <a:rPr lang="sl-SI" dirty="0"/>
              <a:t>- prenašala se je iz roda v rod, od ust do ust</a:t>
            </a:r>
          </a:p>
          <a:p>
            <a:r>
              <a:rPr lang="sl-SI" dirty="0"/>
              <a:t>- več variant/različic</a:t>
            </a:r>
          </a:p>
          <a:p>
            <a:r>
              <a:rPr lang="sl-SI" dirty="0"/>
              <a:t>- preprost jezik</a:t>
            </a:r>
          </a:p>
          <a:p>
            <a:r>
              <a:rPr lang="sl-SI" dirty="0"/>
              <a:t>- narečne besede</a:t>
            </a:r>
          </a:p>
          <a:p>
            <a:r>
              <a:rPr lang="sl-SI" dirty="0"/>
              <a:t>- starinske besede</a:t>
            </a:r>
          </a:p>
          <a:p>
            <a:r>
              <a:rPr lang="sl-SI" dirty="0"/>
              <a:t>- okrasni pridevki</a:t>
            </a:r>
          </a:p>
          <a:p>
            <a:r>
              <a:rPr lang="sl-SI" dirty="0"/>
              <a:t>- pomanjševalnice</a:t>
            </a:r>
          </a:p>
          <a:p>
            <a:r>
              <a:rPr lang="sl-SI" dirty="0"/>
              <a:t>- ponavljanja</a:t>
            </a:r>
          </a:p>
          <a:p>
            <a:r>
              <a:rPr lang="sl-SI" dirty="0"/>
              <a:t>- pretiravanja </a:t>
            </a:r>
          </a:p>
          <a:p>
            <a:r>
              <a:rPr lang="sl-SI" dirty="0"/>
              <a:t>- stalna števila</a:t>
            </a:r>
          </a:p>
        </p:txBody>
      </p:sp>
    </p:spTree>
    <p:extLst>
      <p:ext uri="{BB962C8B-B14F-4D97-AF65-F5344CB8AC3E}">
        <p14:creationId xmlns:p14="http://schemas.microsoft.com/office/powerpoint/2010/main" val="191938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ODGOVORI NA VPRAŠANJA O LJUDSKEM SLOVSTVU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Kako so se ohranjala ljudska besedila?</a:t>
            </a:r>
          </a:p>
          <a:p>
            <a:r>
              <a:rPr lang="sl-SI" dirty="0"/>
              <a:t>Katere slovenske ljudske junake poznaš?</a:t>
            </a:r>
          </a:p>
          <a:p>
            <a:r>
              <a:rPr lang="sl-SI" dirty="0"/>
              <a:t>Kaj vse je nastajalo v ljudskem slovstvu?</a:t>
            </a:r>
          </a:p>
          <a:p>
            <a:r>
              <a:rPr lang="sl-SI" dirty="0"/>
              <a:t>Kako se delijo ljudske pesmi?</a:t>
            </a:r>
          </a:p>
          <a:p>
            <a:r>
              <a:rPr lang="sl-SI" dirty="0"/>
              <a:t>Ali poznaš katero slovensko ljudsko junakinjo?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527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420543"/>
            <a:ext cx="10515600" cy="1325563"/>
          </a:xfrm>
        </p:spPr>
        <p:txBody>
          <a:bodyPr/>
          <a:lstStyle/>
          <a:p>
            <a:pPr algn="ctr"/>
            <a:r>
              <a:rPr lang="sl-SI" b="1" dirty="0"/>
              <a:t>Ljudska: Pegam in Lambergar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12775" y="1991879"/>
            <a:ext cx="10515600" cy="4351338"/>
          </a:xfrm>
        </p:spPr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Preberi besedilo v berilu.</a:t>
            </a:r>
          </a:p>
          <a:p>
            <a:r>
              <a:rPr lang="sl-SI" dirty="0"/>
              <a:t>Ali je pesem lirska/epska?</a:t>
            </a:r>
          </a:p>
          <a:p>
            <a:r>
              <a:rPr lang="sl-SI" dirty="0"/>
              <a:t>Kako je opisano dogajanje? (lagodno/dramatično)</a:t>
            </a:r>
          </a:p>
          <a:p>
            <a:r>
              <a:rPr lang="sl-SI" dirty="0"/>
              <a:t>V katerem sloju ljudi se pesem dogaja?</a:t>
            </a:r>
          </a:p>
          <a:p>
            <a:r>
              <a:rPr lang="sl-SI" dirty="0"/>
              <a:t>Kakšen je konec? (tragičen/pomirljiv …)</a:t>
            </a:r>
          </a:p>
          <a:p>
            <a:r>
              <a:rPr lang="sl-SI" dirty="0"/>
              <a:t>Naštej vsaj 5 značilnosti ljudskih pesmi in jih ponazori s primerom iz pesmi.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AutoShape 6" descr="Rezultat iskanja slik za pegam in lamberg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8" descr="Rezultat iskanja slik za pegam in lamberg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691" y="1557048"/>
            <a:ext cx="5431402" cy="209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2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6F8CC1C-ABC5-4C6E-B1DF-AD4AE3FFF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26907"/>
            <a:ext cx="10058400" cy="500813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b="1" dirty="0"/>
              <a:t>Iz pesmi izpiši naslednja pesniška sredstva:</a:t>
            </a:r>
          </a:p>
          <a:p>
            <a:r>
              <a:rPr lang="sl-SI" sz="2000" dirty="0"/>
              <a:t>narečne besede: </a:t>
            </a:r>
          </a:p>
          <a:p>
            <a:r>
              <a:rPr lang="sl-SI" sz="2000" dirty="0"/>
              <a:t>starinske besede: </a:t>
            </a:r>
          </a:p>
          <a:p>
            <a:r>
              <a:rPr lang="sl-SI" sz="2000" dirty="0"/>
              <a:t>okrasni pridevki:</a:t>
            </a:r>
          </a:p>
          <a:p>
            <a:r>
              <a:rPr lang="sl-SI" sz="2000" dirty="0"/>
              <a:t>pomanjševalnice:</a:t>
            </a:r>
          </a:p>
          <a:p>
            <a:r>
              <a:rPr lang="sl-SI" sz="2000" dirty="0"/>
              <a:t> ponavljanja: </a:t>
            </a:r>
          </a:p>
          <a:p>
            <a:r>
              <a:rPr lang="sl-SI" sz="2000" dirty="0"/>
              <a:t>pretiravanja: </a:t>
            </a:r>
          </a:p>
          <a:p>
            <a:r>
              <a:rPr lang="sl-SI" sz="2000" dirty="0"/>
              <a:t>stalna števila:</a:t>
            </a:r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b="1" dirty="0"/>
              <a:t>Pesmi določi:</a:t>
            </a:r>
          </a:p>
          <a:p>
            <a:r>
              <a:rPr lang="sl-SI" sz="2000" dirty="0"/>
              <a:t>dogajalni čas:</a:t>
            </a:r>
          </a:p>
          <a:p>
            <a:r>
              <a:rPr lang="sl-SI" sz="2000" dirty="0"/>
              <a:t>dogajalni prostor:</a:t>
            </a:r>
          </a:p>
        </p:txBody>
      </p:sp>
    </p:spTree>
    <p:extLst>
      <p:ext uri="{BB962C8B-B14F-4D97-AF65-F5344CB8AC3E}">
        <p14:creationId xmlns:p14="http://schemas.microsoft.com/office/powerpoint/2010/main" val="231162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40F2D25-B96F-43FA-9262-13BF99CD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66354"/>
            <a:ext cx="8887097" cy="5268687"/>
          </a:xfrm>
        </p:spPr>
        <p:txBody>
          <a:bodyPr>
            <a:normAutofit lnSpcReduction="10000"/>
          </a:bodyPr>
          <a:lstStyle/>
          <a:p>
            <a:endParaRPr lang="sl-SI" dirty="0"/>
          </a:p>
          <a:p>
            <a:r>
              <a:rPr lang="sl-SI" sz="2400" dirty="0"/>
              <a:t> narečne besede: </a:t>
            </a:r>
            <a:r>
              <a:rPr lang="sl-SI" sz="2400" dirty="0">
                <a:solidFill>
                  <a:srgbClr val="00B0F0"/>
                </a:solidFill>
              </a:rPr>
              <a:t>konjiča brzega ...</a:t>
            </a:r>
          </a:p>
          <a:p>
            <a:r>
              <a:rPr lang="sl-SI" sz="2400" dirty="0"/>
              <a:t> starinske besede: </a:t>
            </a:r>
            <a:r>
              <a:rPr lang="sl-SI" sz="2400" dirty="0">
                <a:solidFill>
                  <a:srgbClr val="00B0F0"/>
                </a:solidFill>
              </a:rPr>
              <a:t>v lini stoji, </a:t>
            </a:r>
            <a:r>
              <a:rPr lang="sl-SI" sz="2400" dirty="0" err="1">
                <a:solidFill>
                  <a:srgbClr val="00B0F0"/>
                </a:solidFill>
              </a:rPr>
              <a:t>glihe</a:t>
            </a:r>
            <a:r>
              <a:rPr lang="sl-SI" sz="2400" dirty="0">
                <a:solidFill>
                  <a:srgbClr val="00B0F0"/>
                </a:solidFill>
              </a:rPr>
              <a:t> ni ...</a:t>
            </a:r>
          </a:p>
          <a:p>
            <a:r>
              <a:rPr lang="sl-SI" sz="2400" dirty="0"/>
              <a:t> stalni okrasni pridevki</a:t>
            </a:r>
            <a:r>
              <a:rPr lang="sl-SI" sz="2400" dirty="0">
                <a:solidFill>
                  <a:srgbClr val="00B0F0"/>
                </a:solidFill>
              </a:rPr>
              <a:t>: beli Dunaj, pobič mlad, lepo deželo, beli list, zlato pšeničico, sladko </a:t>
            </a:r>
            <a:r>
              <a:rPr lang="sl-SI" sz="2400" dirty="0" err="1">
                <a:solidFill>
                  <a:srgbClr val="00B0F0"/>
                </a:solidFill>
              </a:rPr>
              <a:t>rebulico</a:t>
            </a:r>
            <a:r>
              <a:rPr lang="sl-SI" sz="2400" dirty="0">
                <a:solidFill>
                  <a:srgbClr val="00B0F0"/>
                </a:solidFill>
              </a:rPr>
              <a:t>, </a:t>
            </a:r>
            <a:r>
              <a:rPr lang="sl-SI" sz="2400" dirty="0" err="1">
                <a:solidFill>
                  <a:srgbClr val="00B0F0"/>
                </a:solidFill>
              </a:rPr>
              <a:t>belga</a:t>
            </a:r>
            <a:r>
              <a:rPr lang="sl-SI" sz="2400" dirty="0">
                <a:solidFill>
                  <a:srgbClr val="00B0F0"/>
                </a:solidFill>
              </a:rPr>
              <a:t> dne, konjiča brzega, svetli car, stara mat</a:t>
            </a:r>
          </a:p>
          <a:p>
            <a:r>
              <a:rPr lang="sl-SI" sz="2400" dirty="0"/>
              <a:t>pomanjševalnice: </a:t>
            </a:r>
            <a:r>
              <a:rPr lang="sl-SI" sz="2400" dirty="0">
                <a:solidFill>
                  <a:srgbClr val="00B0F0"/>
                </a:solidFill>
              </a:rPr>
              <a:t>senčica, tratica, lipica , ptičica, pšeničica, </a:t>
            </a:r>
            <a:r>
              <a:rPr lang="sl-SI" sz="2400" dirty="0" err="1">
                <a:solidFill>
                  <a:srgbClr val="00B0F0"/>
                </a:solidFill>
              </a:rPr>
              <a:t>rebulica</a:t>
            </a:r>
            <a:endParaRPr lang="sl-SI" sz="2400" dirty="0">
              <a:solidFill>
                <a:srgbClr val="00B0F0"/>
              </a:solidFill>
            </a:endParaRPr>
          </a:p>
          <a:p>
            <a:r>
              <a:rPr lang="sl-SI" sz="2400" dirty="0"/>
              <a:t>ponavljanja: </a:t>
            </a:r>
            <a:r>
              <a:rPr lang="sl-SI" sz="2400" dirty="0">
                <a:solidFill>
                  <a:srgbClr val="00B0F0"/>
                </a:solidFill>
              </a:rPr>
              <a:t>ponese v lepo deželo, gorato kranjsko deželo</a:t>
            </a:r>
          </a:p>
          <a:p>
            <a:r>
              <a:rPr lang="sl-SI" sz="2400" dirty="0"/>
              <a:t>pretiravanja: </a:t>
            </a:r>
            <a:r>
              <a:rPr lang="sl-SI" sz="2400" dirty="0">
                <a:solidFill>
                  <a:srgbClr val="00B0F0"/>
                </a:solidFill>
              </a:rPr>
              <a:t>stoji pri jaslih 7 let ...videl ni še </a:t>
            </a:r>
            <a:r>
              <a:rPr lang="sl-SI" sz="2400" dirty="0" err="1">
                <a:solidFill>
                  <a:srgbClr val="00B0F0"/>
                </a:solidFill>
              </a:rPr>
              <a:t>belga</a:t>
            </a:r>
            <a:r>
              <a:rPr lang="sl-SI" sz="2400" dirty="0">
                <a:solidFill>
                  <a:srgbClr val="00B0F0"/>
                </a:solidFill>
              </a:rPr>
              <a:t> dne, zvečer je Dunaj zapustil ... je zjutraj že v Tržiču bil</a:t>
            </a:r>
          </a:p>
          <a:p>
            <a:r>
              <a:rPr lang="sl-SI" sz="2400" dirty="0"/>
              <a:t>stalna števila: </a:t>
            </a:r>
            <a:r>
              <a:rPr lang="sl-SI" sz="2400" dirty="0">
                <a:solidFill>
                  <a:srgbClr val="00B0F0"/>
                </a:solidFill>
              </a:rPr>
              <a:t>tri gradi, ti glave, sedem let</a:t>
            </a:r>
          </a:p>
          <a:p>
            <a:r>
              <a:rPr lang="sl-SI" sz="2400" dirty="0"/>
              <a:t>dogajalni čas: 15. stol./dva dni</a:t>
            </a:r>
          </a:p>
          <a:p>
            <a:r>
              <a:rPr lang="sl-SI" sz="2400" dirty="0"/>
              <a:t>dogajalni prostor: Dunaj, Tržič, na Kamnu</a:t>
            </a:r>
          </a:p>
          <a:p>
            <a:endParaRPr lang="sl-SI" sz="2400" dirty="0">
              <a:solidFill>
                <a:srgbClr val="00B0F0"/>
              </a:solidFill>
            </a:endParaRPr>
          </a:p>
          <a:p>
            <a:endParaRPr lang="sl-SI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9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4D4537-4E48-4919-A9CB-A566B3D97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018" y="901212"/>
            <a:ext cx="10058400" cy="338067"/>
          </a:xfrm>
        </p:spPr>
        <p:txBody>
          <a:bodyPr>
            <a:noAutofit/>
          </a:bodyPr>
          <a:lstStyle/>
          <a:p>
            <a:r>
              <a:rPr lang="sl-SI" sz="3200" b="1" dirty="0">
                <a:solidFill>
                  <a:srgbClr val="FF0000"/>
                </a:solidFill>
              </a:rPr>
              <a:t>ZNAČILNOSTI EPSKE PESMI IN</a:t>
            </a:r>
            <a:r>
              <a:rPr lang="sl-SI" sz="3200" b="1" dirty="0"/>
              <a:t> </a:t>
            </a:r>
            <a:r>
              <a:rPr lang="sl-SI" sz="3200" b="1" dirty="0">
                <a:solidFill>
                  <a:srgbClr val="FF0000"/>
                </a:solidFill>
              </a:rPr>
              <a:t>ROMANCE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12379F9-00EF-42A3-A954-05D1F6F9C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Epska ali pripovedna pesem: v epskih pesmih je v ospredju pripovedovanje zgodbe. </a:t>
            </a:r>
          </a:p>
          <a:p>
            <a:endParaRPr lang="sl-SI" sz="2800" dirty="0"/>
          </a:p>
          <a:p>
            <a:r>
              <a:rPr lang="sl-SI" sz="2800" dirty="0"/>
              <a:t>Romanca je pripovedna pesem o grajskem življenju, bojih vitezov in ljubezenskih prigodah srednjeveškega plemstva. Pripovedovanje je obširno, zajema tudi podrobnosti.</a:t>
            </a:r>
          </a:p>
        </p:txBody>
      </p:sp>
    </p:spTree>
    <p:extLst>
      <p:ext uri="{BB962C8B-B14F-4D97-AF65-F5344CB8AC3E}">
        <p14:creationId xmlns:p14="http://schemas.microsoft.com/office/powerpoint/2010/main" val="167842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MARTIN KRPAN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endParaRPr lang="sl-SI" dirty="0"/>
          </a:p>
          <a:p>
            <a:pPr marL="514350" indent="-514350">
              <a:buAutoNum type="arabicPeriod"/>
            </a:pPr>
            <a:endParaRPr lang="sl-SI" dirty="0"/>
          </a:p>
          <a:p>
            <a:pPr marL="514350" indent="-514350">
              <a:buAutoNum type="arabicPeriod"/>
            </a:pPr>
            <a:r>
              <a:rPr lang="sl-SI" dirty="0"/>
              <a:t>Preberi celotno besedilo na spletu (https://sl.wikisource.org/wiki/Martin_Krpan_z_Vrha)</a:t>
            </a:r>
          </a:p>
          <a:p>
            <a:pPr marL="514350" indent="-514350">
              <a:buAutoNum type="arabicPeriod"/>
            </a:pPr>
            <a:r>
              <a:rPr lang="sl-SI" dirty="0"/>
              <a:t>To je avtorska pripovedka. Kdo jo je napisal?</a:t>
            </a:r>
          </a:p>
          <a:p>
            <a:pPr marL="514350" indent="-514350">
              <a:buAutoNum type="arabicPeriod"/>
            </a:pPr>
            <a:r>
              <a:rPr lang="sl-SI" dirty="0"/>
              <a:t>Od koga jo je slišal avtor in kje jo je po pripovedovanju pisal?</a:t>
            </a:r>
          </a:p>
          <a:p>
            <a:pPr marL="514350" indent="-514350">
              <a:buAutoNum type="arabicPeriod"/>
            </a:pPr>
            <a:r>
              <a:rPr lang="sl-SI" dirty="0"/>
              <a:t>Katere značilnosti pripovedke ima?</a:t>
            </a:r>
          </a:p>
          <a:p>
            <a:pPr marL="514350" indent="-514350">
              <a:buAutoNum type="arabicPeriod"/>
            </a:pPr>
            <a:r>
              <a:rPr lang="sl-SI" dirty="0"/>
              <a:t>Kakšen je bil Krpan po zunanjosti?</a:t>
            </a:r>
          </a:p>
          <a:p>
            <a:pPr marL="514350" indent="-514350">
              <a:buAutoNum type="arabicPeriod"/>
            </a:pPr>
            <a:r>
              <a:rPr lang="sl-SI" dirty="0"/>
              <a:t>Kakšen je bil Krpan po značaju?</a:t>
            </a:r>
          </a:p>
          <a:p>
            <a:pPr marL="514350" indent="-514350">
              <a:buAutoNum type="arabicPeriod"/>
            </a:pPr>
            <a:r>
              <a:rPr lang="sl-SI" dirty="0"/>
              <a:t>Koga je avtor smešil v tej pripovedki? Zakaj?</a:t>
            </a:r>
          </a:p>
          <a:p>
            <a:pPr marL="514350" indent="-514350">
              <a:buAutoNum type="arabicPeriod"/>
            </a:pPr>
            <a:r>
              <a:rPr lang="sl-SI" dirty="0"/>
              <a:t>Kako je ta pripovedka povezana z okolico Cerknice?</a:t>
            </a:r>
          </a:p>
          <a:p>
            <a:pPr marL="514350" indent="-514350">
              <a:buAutoNum type="arabicPeriod"/>
            </a:pPr>
            <a:endParaRPr lang="sl-SI" dirty="0"/>
          </a:p>
          <a:p>
            <a:pPr marL="514350" indent="-514350">
              <a:buAutoNum type="arabicPeriod"/>
            </a:pPr>
            <a:endParaRPr lang="sl-SI" dirty="0"/>
          </a:p>
          <a:p>
            <a:pPr marL="514350" indent="-514350">
              <a:buAutoNum type="arabicPeriod"/>
            </a:pPr>
            <a:endParaRPr lang="sl-SI" dirty="0"/>
          </a:p>
        </p:txBody>
      </p:sp>
      <p:pic>
        <p:nvPicPr>
          <p:cNvPr id="1026" name="Picture 2" descr="Rezultat iskanja slik za Martin Krp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445" y="295564"/>
            <a:ext cx="3129795" cy="252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41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FRAN LEVSTIK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920792" y="2347274"/>
            <a:ext cx="15059772" cy="5260027"/>
          </a:xfrm>
        </p:spPr>
        <p:txBody>
          <a:bodyPr/>
          <a:lstStyle/>
          <a:p>
            <a:r>
              <a:rPr lang="sl-SI" dirty="0"/>
              <a:t>Kje in kdaj se je rodil?</a:t>
            </a:r>
          </a:p>
          <a:p>
            <a:r>
              <a:rPr lang="sl-SI" dirty="0"/>
              <a:t>Na katerih področjih je bil dejaven v življenju?</a:t>
            </a:r>
          </a:p>
          <a:p>
            <a:r>
              <a:rPr lang="sl-SI" dirty="0"/>
              <a:t>Naštej 3 njegova znana dela.</a:t>
            </a:r>
          </a:p>
          <a:p>
            <a:endParaRPr lang="sl-SI" dirty="0"/>
          </a:p>
        </p:txBody>
      </p:sp>
      <p:pic>
        <p:nvPicPr>
          <p:cNvPr id="2050" name="Picture 2" descr="Portr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271" y="1832006"/>
            <a:ext cx="2906899" cy="389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56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574</Words>
  <Application>Microsoft Office PowerPoint</Application>
  <PresentationFormat>Širokozaslonsko</PresentationFormat>
  <Paragraphs>92</Paragraphs>
  <Slides>11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Officeova tema</vt:lpstr>
      <vt:lpstr>LITERARNI SKLOP LJUDSKI JUNAKI</vt:lpstr>
      <vt:lpstr>ZNAČILNOSTI LJUDSKIH BESEDIL</vt:lpstr>
      <vt:lpstr>ODGOVORI NA VPRAŠANJA O LJUDSKEM SLOVSTVU</vt:lpstr>
      <vt:lpstr>Ljudska: Pegam in Lambergar</vt:lpstr>
      <vt:lpstr>PowerPointova predstavitev</vt:lpstr>
      <vt:lpstr>PowerPointova predstavitev</vt:lpstr>
      <vt:lpstr>ZNAČILNOSTI EPSKE PESMI IN ROMANCE</vt:lpstr>
      <vt:lpstr>MARTIN KRPAN</vt:lpstr>
      <vt:lpstr>FRAN LEVSTIK</vt:lpstr>
      <vt:lpstr>KRALJ MATJAŽ</vt:lpstr>
      <vt:lpstr>DODATNO DELO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PONOVITEV SKLOPA LJUDSKI JUNAKI</dc:title>
  <dc:creator>SIO</dc:creator>
  <cp:lastModifiedBy>Mateja</cp:lastModifiedBy>
  <cp:revision>21</cp:revision>
  <dcterms:created xsi:type="dcterms:W3CDTF">2019-03-13T08:39:12Z</dcterms:created>
  <dcterms:modified xsi:type="dcterms:W3CDTF">2020-03-13T10:06:34Z</dcterms:modified>
</cp:coreProperties>
</file>