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9" r:id="rId17"/>
    <p:sldId id="259" r:id="rId18"/>
    <p:sldId id="275" r:id="rId19"/>
    <p:sldId id="282" r:id="rId20"/>
    <p:sldId id="278" r:id="rId21"/>
    <p:sldId id="276" r:id="rId22"/>
    <p:sldId id="277" r:id="rId23"/>
    <p:sldId id="280" r:id="rId24"/>
    <p:sldId id="281" r:id="rId25"/>
    <p:sldId id="26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42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816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0941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212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675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5683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094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43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512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617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24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890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17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211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35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213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820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3AD823-1B3E-4404-B0F9-0BA8BD7D891F}" type="datetimeFigureOut">
              <a:rPr lang="sl-SI" smtClean="0"/>
              <a:t>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B88C92-0B94-4A21-AD2F-FB87BEAA6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3866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21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slide" Target="slide18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19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4.xml"/><Relationship Id="rId10" Type="http://schemas.openxmlformats.org/officeDocument/2006/relationships/slide" Target="slide10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172837"/>
            <a:ext cx="10363200" cy="921867"/>
          </a:xfrm>
        </p:spPr>
        <p:txBody>
          <a:bodyPr/>
          <a:lstStyle/>
          <a:p>
            <a:r>
              <a:rPr lang="sl-SI" dirty="0"/>
              <a:t>MATEMATIČNI KVIZ za 4. razred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9245" y="1275008"/>
            <a:ext cx="2833352" cy="57954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PRAV ALI NAROBE?</a:t>
            </a: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80304" y="2150772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Računanje 1</a:t>
            </a: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006957" y="2150772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Računanje 2</a:t>
            </a: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80304" y="3026536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Računanje 3</a:t>
            </a:r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2006957" y="3026535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Računanje 4</a:t>
            </a:r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180304" y="3902300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Večkratniki 1</a:t>
            </a:r>
          </a:p>
        </p:txBody>
      </p:sp>
      <p:sp>
        <p:nvSpPr>
          <p:cNvPr id="10" name="Rectangle 9">
            <a:hlinkClick r:id="rId7" action="ppaction://hlinksldjump"/>
          </p:cNvPr>
          <p:cNvSpPr/>
          <p:nvPr/>
        </p:nvSpPr>
        <p:spPr>
          <a:xfrm>
            <a:off x="2006957" y="3902300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Večkratniki 2</a:t>
            </a:r>
          </a:p>
        </p:txBody>
      </p:sp>
      <p:sp>
        <p:nvSpPr>
          <p:cNvPr id="11" name="Rectangle 10">
            <a:hlinkClick r:id="rId8" action="ppaction://hlinksldjump"/>
          </p:cNvPr>
          <p:cNvSpPr/>
          <p:nvPr/>
        </p:nvSpPr>
        <p:spPr>
          <a:xfrm>
            <a:off x="180304" y="4778064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Večkratniki 3</a:t>
            </a:r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006957" y="4778064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Večkratniki 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49950" y="1129620"/>
            <a:ext cx="3065843" cy="7598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HITRO RAČUNANJE POŠTEVANKE in DELJENJA</a:t>
            </a:r>
          </a:p>
        </p:txBody>
      </p:sp>
      <p:sp>
        <p:nvSpPr>
          <p:cNvPr id="14" name="Rectangle 13">
            <a:hlinkClick r:id="rId10" action="ppaction://hlinksldjump"/>
          </p:cNvPr>
          <p:cNvSpPr/>
          <p:nvPr/>
        </p:nvSpPr>
        <p:spPr>
          <a:xfrm>
            <a:off x="4497059" y="2208727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Poštevanka 1</a:t>
            </a:r>
          </a:p>
        </p:txBody>
      </p:sp>
      <p:sp>
        <p:nvSpPr>
          <p:cNvPr id="15" name="Rectangle 14">
            <a:hlinkClick r:id="rId11" action="ppaction://hlinksldjump"/>
          </p:cNvPr>
          <p:cNvSpPr/>
          <p:nvPr/>
        </p:nvSpPr>
        <p:spPr>
          <a:xfrm>
            <a:off x="4495403" y="3026535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Poštevanka 3</a:t>
            </a:r>
          </a:p>
        </p:txBody>
      </p:sp>
      <p:sp>
        <p:nvSpPr>
          <p:cNvPr id="16" name="Rectangle 15">
            <a:hlinkClick r:id="rId12" action="ppaction://hlinksldjump"/>
          </p:cNvPr>
          <p:cNvSpPr/>
          <p:nvPr/>
        </p:nvSpPr>
        <p:spPr>
          <a:xfrm>
            <a:off x="6322056" y="2211762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Poštevanka 2</a:t>
            </a:r>
          </a:p>
        </p:txBody>
      </p:sp>
      <p:sp>
        <p:nvSpPr>
          <p:cNvPr id="17" name="Rectangle 16">
            <a:hlinkClick r:id="rId13" action="ppaction://hlinksldjump"/>
          </p:cNvPr>
          <p:cNvSpPr/>
          <p:nvPr/>
        </p:nvSpPr>
        <p:spPr>
          <a:xfrm>
            <a:off x="6322056" y="3055512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Deljenje 1</a:t>
            </a:r>
          </a:p>
        </p:txBody>
      </p:sp>
      <p:sp>
        <p:nvSpPr>
          <p:cNvPr id="18" name="Rectangle 17">
            <a:hlinkClick r:id="rId14" action="ppaction://hlinksldjump"/>
          </p:cNvPr>
          <p:cNvSpPr/>
          <p:nvPr/>
        </p:nvSpPr>
        <p:spPr>
          <a:xfrm>
            <a:off x="4495403" y="3960254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Deljenje 2</a:t>
            </a:r>
          </a:p>
        </p:txBody>
      </p:sp>
      <p:sp>
        <p:nvSpPr>
          <p:cNvPr id="19" name="Rectangle 18">
            <a:hlinkClick r:id="rId15" action="ppaction://hlinksldjump"/>
          </p:cNvPr>
          <p:cNvSpPr/>
          <p:nvPr/>
        </p:nvSpPr>
        <p:spPr>
          <a:xfrm>
            <a:off x="6322056" y="3960253"/>
            <a:ext cx="1571224" cy="5795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Deljenje 3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859622" y="1275008"/>
            <a:ext cx="2833352" cy="57954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BESEDILNE NALOGE</a:t>
            </a:r>
          </a:p>
        </p:txBody>
      </p:sp>
      <p:sp>
        <p:nvSpPr>
          <p:cNvPr id="23" name="Rectangle 22">
            <a:hlinkClick r:id="rId16" action="ppaction://hlinksldjump"/>
          </p:cNvPr>
          <p:cNvSpPr/>
          <p:nvPr/>
        </p:nvSpPr>
        <p:spPr>
          <a:xfrm>
            <a:off x="9013371" y="2208728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1</a:t>
            </a:r>
          </a:p>
        </p:txBody>
      </p:sp>
      <p:sp>
        <p:nvSpPr>
          <p:cNvPr id="24" name="Rectangle 23">
            <a:hlinkClick r:id="rId17" action="ppaction://hlinksldjump"/>
          </p:cNvPr>
          <p:cNvSpPr/>
          <p:nvPr/>
        </p:nvSpPr>
        <p:spPr>
          <a:xfrm>
            <a:off x="10041533" y="2208728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2</a:t>
            </a:r>
          </a:p>
        </p:txBody>
      </p:sp>
      <p:sp>
        <p:nvSpPr>
          <p:cNvPr id="25" name="Rectangle 24">
            <a:hlinkClick r:id="rId18" action="ppaction://hlinksldjump"/>
          </p:cNvPr>
          <p:cNvSpPr/>
          <p:nvPr/>
        </p:nvSpPr>
        <p:spPr>
          <a:xfrm>
            <a:off x="10997326" y="2189449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3</a:t>
            </a:r>
          </a:p>
        </p:txBody>
      </p:sp>
      <p:sp>
        <p:nvSpPr>
          <p:cNvPr id="26" name="Rectangle 25">
            <a:hlinkClick r:id="rId19" action="ppaction://hlinksldjump"/>
          </p:cNvPr>
          <p:cNvSpPr/>
          <p:nvPr/>
        </p:nvSpPr>
        <p:spPr>
          <a:xfrm>
            <a:off x="9036179" y="3039873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4</a:t>
            </a:r>
          </a:p>
        </p:txBody>
      </p:sp>
      <p:sp>
        <p:nvSpPr>
          <p:cNvPr id="27" name="Rectangle 26">
            <a:hlinkClick r:id="rId20" action="ppaction://hlinksldjump"/>
          </p:cNvPr>
          <p:cNvSpPr/>
          <p:nvPr/>
        </p:nvSpPr>
        <p:spPr>
          <a:xfrm>
            <a:off x="10034998" y="3039873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5</a:t>
            </a:r>
          </a:p>
        </p:txBody>
      </p:sp>
      <p:sp>
        <p:nvSpPr>
          <p:cNvPr id="28" name="Rectangle 27">
            <a:hlinkClick r:id="rId21" action="ppaction://hlinksldjump"/>
          </p:cNvPr>
          <p:cNvSpPr/>
          <p:nvPr/>
        </p:nvSpPr>
        <p:spPr>
          <a:xfrm>
            <a:off x="11007167" y="3039873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6</a:t>
            </a:r>
          </a:p>
        </p:txBody>
      </p:sp>
      <p:sp>
        <p:nvSpPr>
          <p:cNvPr id="29" name="Rectangle 28">
            <a:hlinkClick r:id="rId22" action="ppaction://hlinksldjump"/>
          </p:cNvPr>
          <p:cNvSpPr/>
          <p:nvPr/>
        </p:nvSpPr>
        <p:spPr>
          <a:xfrm>
            <a:off x="9036178" y="3871018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7</a:t>
            </a:r>
          </a:p>
        </p:txBody>
      </p:sp>
      <p:sp>
        <p:nvSpPr>
          <p:cNvPr id="30" name="Rectangle 29">
            <a:hlinkClick r:id="rId23" action="ppaction://hlinksldjump"/>
          </p:cNvPr>
          <p:cNvSpPr/>
          <p:nvPr/>
        </p:nvSpPr>
        <p:spPr>
          <a:xfrm>
            <a:off x="10034997" y="3892911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8</a:t>
            </a:r>
          </a:p>
        </p:txBody>
      </p:sp>
      <p:sp>
        <p:nvSpPr>
          <p:cNvPr id="31" name="Rectangle 30">
            <a:hlinkClick r:id="rId24" action="ppaction://hlinksldjump"/>
          </p:cNvPr>
          <p:cNvSpPr/>
          <p:nvPr/>
        </p:nvSpPr>
        <p:spPr>
          <a:xfrm>
            <a:off x="10997326" y="3892911"/>
            <a:ext cx="796835" cy="521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9*</a:t>
            </a:r>
          </a:p>
        </p:txBody>
      </p:sp>
      <p:sp>
        <p:nvSpPr>
          <p:cNvPr id="34" name="TextBox 6"/>
          <p:cNvSpPr txBox="1"/>
          <p:nvPr/>
        </p:nvSpPr>
        <p:spPr>
          <a:xfrm>
            <a:off x="1763490" y="5558120"/>
            <a:ext cx="8676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Najprej izračunaj in odgovori na vprašanje, nato pritisni tipko ENTER, da preveriš svoj odgovor.  </a:t>
            </a:r>
            <a:r>
              <a:rPr lang="sl-SI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59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70421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Poštevanka 1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2404" y="640082"/>
            <a:ext cx="4470442" cy="5185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· 3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· 4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· 7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· 5 =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7402285" y="3296196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02286" y="79248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02285" y="194637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02286" y="4650379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78648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70421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Poštevanka 2</a:t>
            </a:r>
          </a:p>
        </p:txBody>
      </p:sp>
      <p:sp>
        <p:nvSpPr>
          <p:cNvPr id="6" name="Rectangle 5"/>
          <p:cNvSpPr/>
          <p:nvPr/>
        </p:nvSpPr>
        <p:spPr>
          <a:xfrm>
            <a:off x="3178629" y="640082"/>
            <a:ext cx="4894217" cy="5185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· 30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· 40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· 60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· 80 =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7402285" y="3296196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54684" y="766358"/>
            <a:ext cx="2346960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02285" y="194637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02286" y="4650379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480</a:t>
            </a:r>
          </a:p>
        </p:txBody>
      </p:sp>
    </p:spTree>
    <p:extLst>
      <p:ext uri="{BB962C8B-B14F-4D97-AF65-F5344CB8AC3E}">
        <p14:creationId xmlns:p14="http://schemas.microsoft.com/office/powerpoint/2010/main" val="58639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70421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Poštevanka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2404" y="640082"/>
            <a:ext cx="4470442" cy="5185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· 8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· 7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· 7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· 4 =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7402285" y="3296196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02286" y="79248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02285" y="194637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02286" y="4650379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411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3027027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Deljenje</a:t>
            </a:r>
          </a:p>
          <a:p>
            <a:pPr algn="ctr"/>
            <a:r>
              <a:rPr lang="sl-SI" sz="2800" dirty="0"/>
              <a:t> 1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0880" y="640082"/>
            <a:ext cx="4841966" cy="5185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: 3 =</a:t>
            </a:r>
          </a:p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: 5 =</a:t>
            </a:r>
          </a:p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: 10 =</a:t>
            </a:r>
          </a:p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: 7 =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7659189" y="3259185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45532" y="692336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02285" y="194637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02286" y="4650379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9731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70421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Deljenje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2404" y="640082"/>
            <a:ext cx="4470442" cy="5185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: 6 =</a:t>
            </a:r>
          </a:p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: 8 =</a:t>
            </a:r>
          </a:p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: 3 =</a:t>
            </a:r>
          </a:p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: 9 =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7402285" y="3296196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67155" y="64008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02285" y="194637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02286" y="4650379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306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70421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Deljenje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2404" y="640082"/>
            <a:ext cx="4470442" cy="5185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720 : 8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: 2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 : 6 =</a:t>
            </a:r>
          </a:p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630 : 7 =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7402285" y="3296196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67155" y="64008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02285" y="1946372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02286" y="4650379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123047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1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621594"/>
            <a:ext cx="9065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Vsota dveh števil je 489. Drugi seštevanec je 256. Koliko je prvi seštevanec?</a:t>
            </a:r>
            <a:endParaRPr lang="sl-SI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3366" y="3545197"/>
            <a:ext cx="4578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___ + 256 = 489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2566" y="3252809"/>
            <a:ext cx="1891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</a:p>
          <a:p>
            <a:r>
              <a:rPr lang="sl-SI" sz="4400" u="sng" dirty="0">
                <a:latin typeface="Arial" panose="020B0604020202020204" pitchFamily="34" charset="0"/>
                <a:cs typeface="Arial" panose="020B0604020202020204" pitchFamily="34" charset="0"/>
              </a:rPr>
              <a:t>- 256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  233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32115" y="5376467"/>
            <a:ext cx="717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Prvi seštevanec je 233. </a:t>
            </a:r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25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17714" y="130630"/>
            <a:ext cx="3901440" cy="7489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2 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325503"/>
            <a:ext cx="94313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Tina je </a:t>
            </a:r>
            <a:r>
              <a:rPr lang="sl-SI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imela</a:t>
            </a: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1278 značk, Janko pa </a:t>
            </a:r>
            <a:r>
              <a:rPr lang="sl-SI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157</a:t>
            </a: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več. Koliko značk ima Janko?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sl-SI" sz="3600" dirty="0">
              <a:latin typeface="+mj-lt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sl-SI" sz="36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sl-SI" sz="3600" dirty="0">
                <a:latin typeface="+mj-lt"/>
                <a:ea typeface="Times New Roman" panose="02020603050405020304" pitchFamily="18" charset="0"/>
              </a:rPr>
              <a:t>                                   </a:t>
            </a:r>
            <a:endParaRPr lang="sl-SI" sz="32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sl-SI" sz="28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Koliko značk imata oba skupaj?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5383" y="2272937"/>
            <a:ext cx="52599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1 2 7 8</a:t>
            </a:r>
          </a:p>
          <a:p>
            <a:pPr algn="ctr"/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+     1 5 7</a:t>
            </a:r>
          </a:p>
          <a:p>
            <a:pPr algn="ctr"/>
            <a:r>
              <a:rPr lang="sl-SI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sl-SI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1 4 3 5</a:t>
            </a:r>
          </a:p>
          <a:p>
            <a:pPr algn="ctr"/>
            <a:r>
              <a:rPr lang="sl-SI" sz="2800" dirty="0">
                <a:cs typeface="Times New Roman" panose="02020603050405020304" pitchFamily="18" charset="0"/>
              </a:rPr>
              <a:t> </a:t>
            </a:r>
            <a:endParaRPr lang="sl-SI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48297" y="5068389"/>
            <a:ext cx="68013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1 2 7 8</a:t>
            </a:r>
          </a:p>
          <a:p>
            <a:pPr algn="ctr"/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+    1 4 3 5</a:t>
            </a:r>
          </a:p>
          <a:p>
            <a:pPr algn="ctr"/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      2 7 1 3 </a:t>
            </a:r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2"/>
          <p:cNvCxnSpPr/>
          <p:nvPr/>
        </p:nvCxnSpPr>
        <p:spPr>
          <a:xfrm>
            <a:off x="5111932" y="3359195"/>
            <a:ext cx="1844039" cy="0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2"/>
          <p:cNvCxnSpPr/>
          <p:nvPr/>
        </p:nvCxnSpPr>
        <p:spPr>
          <a:xfrm>
            <a:off x="6033951" y="6089858"/>
            <a:ext cx="1844039" cy="0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52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3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621594"/>
            <a:ext cx="94313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Zmanjševancu 2876 najprej odštej 1981, nato prištej še 3593. Katero število dobiš?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6011" y="2939142"/>
            <a:ext cx="3261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   </a:t>
            </a:r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2 8 7 6</a:t>
            </a:r>
          </a:p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-  1 9 8 1 </a:t>
            </a:r>
          </a:p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     8 9 5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788414" y="4211449"/>
            <a:ext cx="1972306" cy="1815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98895" y="2944484"/>
            <a:ext cx="2808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      8 9 5</a:t>
            </a:r>
          </a:p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+  3 5 9 3</a:t>
            </a:r>
          </a:p>
          <a:p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   4 4 8 8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129636" y="4211449"/>
            <a:ext cx="1985370" cy="1815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6"/>
          <p:cNvSpPr txBox="1"/>
          <p:nvPr/>
        </p:nvSpPr>
        <p:spPr>
          <a:xfrm>
            <a:off x="1027612" y="5150017"/>
            <a:ext cx="717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Dobim število 4488.  </a:t>
            </a:r>
          </a:p>
        </p:txBody>
      </p:sp>
    </p:spTree>
    <p:extLst>
      <p:ext uri="{BB962C8B-B14F-4D97-AF65-F5344CB8AC3E}">
        <p14:creationId xmlns:p14="http://schemas.microsoft.com/office/powerpoint/2010/main" val="26419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4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621594"/>
            <a:ext cx="9065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Oče je trikrat starejši od sina. Koliko je star sin, če je oče star 27 let?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7031" y="3573304"/>
            <a:ext cx="4578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27 : 3 = 9 let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219201" y="4866547"/>
            <a:ext cx="717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Sin je star 9 let. </a:t>
            </a:r>
          </a:p>
        </p:txBody>
      </p:sp>
    </p:spTree>
    <p:extLst>
      <p:ext uri="{BB962C8B-B14F-4D97-AF65-F5344CB8AC3E}">
        <p14:creationId xmlns:p14="http://schemas.microsoft.com/office/powerpoint/2010/main" val="407233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8" y="399245"/>
            <a:ext cx="2743200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Računanje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4778062" y="3773510"/>
            <a:ext cx="3133113" cy="114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107" y="1891354"/>
            <a:ext cx="2718201" cy="266592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1558039"/>
            <a:ext cx="8534401" cy="2281600"/>
          </a:xfrm>
        </p:spPr>
        <p:txBody>
          <a:bodyPr>
            <a:normAutofit fontScale="90000"/>
          </a:bodyPr>
          <a:lstStyle/>
          <a:p>
            <a:r>
              <a:rPr lang="sl-SI" dirty="0"/>
              <a:t>                                          </a:t>
            </a:r>
            <a:r>
              <a:rPr lang="sl-SI" sz="9600" dirty="0">
                <a:latin typeface="Arial" panose="020B0604020202020204" pitchFamily="34" charset="0"/>
                <a:cs typeface="Arial" panose="020B0604020202020204" pitchFamily="34" charset="0"/>
              </a:rPr>
              <a:t>971</a:t>
            </a:r>
            <a:br>
              <a:rPr lang="sl-SI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9600" dirty="0">
                <a:latin typeface="Arial" panose="020B0604020202020204" pitchFamily="34" charset="0"/>
                <a:cs typeface="Arial" panose="020B0604020202020204" pitchFamily="34" charset="0"/>
              </a:rPr>
              <a:t>            -  542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84214" y="3876845"/>
            <a:ext cx="8534400" cy="1498600"/>
          </a:xfrm>
        </p:spPr>
        <p:txBody>
          <a:bodyPr>
            <a:normAutofit lnSpcReduction="10000"/>
          </a:bodyPr>
          <a:lstStyle/>
          <a:p>
            <a:r>
              <a:rPr lang="sl-SI" dirty="0"/>
              <a:t>                                                                      </a:t>
            </a:r>
            <a:r>
              <a:rPr lang="sl-SI" sz="9600" dirty="0">
                <a:latin typeface="Arial" panose="020B0604020202020204" pitchFamily="34" charset="0"/>
                <a:cs typeface="Arial" panose="020B0604020202020204" pitchFamily="34" charset="0"/>
              </a:rPr>
              <a:t>429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2"/>
          <p:cNvCxnSpPr/>
          <p:nvPr/>
        </p:nvCxnSpPr>
        <p:spPr>
          <a:xfrm flipV="1">
            <a:off x="3936274" y="3773510"/>
            <a:ext cx="4167051" cy="1"/>
          </a:xfrm>
          <a:prstGeom prst="line">
            <a:avLst/>
          </a:prstGeom>
          <a:ln>
            <a:solidFill>
              <a:schemeClr val="tx1">
                <a:lumMod val="95000"/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51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5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621594"/>
            <a:ext cx="10227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V vsaki škatli je pet barvic in trije svinčniki. Prodajalka je prodala deset takih škatel.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Koliko pisal je prodala prodajalka?</a:t>
            </a:r>
            <a:endParaRPr lang="sl-SI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4195" y="3956943"/>
            <a:ext cx="7171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10 · (5 + 3) = 10 · 8 = 80</a:t>
            </a:r>
            <a:r>
              <a:rPr lang="sl-SI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040675" y="5079090"/>
            <a:ext cx="717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Prodajalka je prodala 80 pisal. </a:t>
            </a:r>
          </a:p>
        </p:txBody>
      </p:sp>
    </p:spTree>
    <p:extLst>
      <p:ext uri="{BB962C8B-B14F-4D97-AF65-F5344CB8AC3E}">
        <p14:creationId xmlns:p14="http://schemas.microsoft.com/office/powerpoint/2010/main" val="382176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6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621594"/>
            <a:ext cx="94313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sl-SI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Slaščičar</a:t>
            </a: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prinesel  9 škatel peciva. V vsaki škatli je bilo </a:t>
            </a:r>
            <a:r>
              <a:rPr lang="sl-SI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88</a:t>
            </a: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mafinov</a:t>
            </a: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Koliko je bilo vseh </a:t>
            </a:r>
            <a:r>
              <a:rPr lang="sl-SI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mafinov</a:t>
            </a: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sl-SI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9291" y="3198628"/>
            <a:ext cx="42105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b="1" dirty="0"/>
              <a:t>       </a:t>
            </a:r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8 8 · 9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         7 9 2</a:t>
            </a:r>
          </a:p>
        </p:txBody>
      </p:sp>
      <p:cxnSp>
        <p:nvCxnSpPr>
          <p:cNvPr id="8" name="Straight Connector 2"/>
          <p:cNvCxnSpPr/>
          <p:nvPr/>
        </p:nvCxnSpPr>
        <p:spPr>
          <a:xfrm>
            <a:off x="4149635" y="3920996"/>
            <a:ext cx="1972306" cy="1815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6"/>
          <p:cNvSpPr txBox="1"/>
          <p:nvPr/>
        </p:nvSpPr>
        <p:spPr>
          <a:xfrm>
            <a:off x="1532709" y="5268106"/>
            <a:ext cx="523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Vseh </a:t>
            </a:r>
            <a:r>
              <a:rPr 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mafinov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je bilo 792. </a:t>
            </a:r>
          </a:p>
        </p:txBody>
      </p:sp>
    </p:spTree>
    <p:extLst>
      <p:ext uri="{BB962C8B-B14F-4D97-AF65-F5344CB8AC3E}">
        <p14:creationId xmlns:p14="http://schemas.microsoft.com/office/powerpoint/2010/main" val="57380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7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621594"/>
            <a:ext cx="100493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Jože je stehtal tri bale sena. Skupaj so tehtale 3750 kg.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sl-SI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Vsaka tehta enako. Koliko kilogramov sena tehta ena bala?</a:t>
            </a:r>
            <a:endParaRPr lang="sl-SI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7668" y="3682623"/>
            <a:ext cx="6148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3750 kg : 3 = 1250 kg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348342" y="4983287"/>
            <a:ext cx="7088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       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Ena bala tehta 1250 kilogramov sena. </a:t>
            </a:r>
          </a:p>
        </p:txBody>
      </p:sp>
    </p:spTree>
    <p:extLst>
      <p:ext uri="{BB962C8B-B14F-4D97-AF65-F5344CB8AC3E}">
        <p14:creationId xmlns:p14="http://schemas.microsoft.com/office/powerpoint/2010/main" val="100840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Besedilna naloga 8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621594"/>
            <a:ext cx="90652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 izlet se je prijavilo 550 potnikov. Razporedili jih bodo v avtobuse za 50 potnikov. Koliko avtobusov potrebujejo?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4932" y="3581174"/>
            <a:ext cx="4578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550 : 50 = 11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480457" y="4566543"/>
            <a:ext cx="717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Potrebujejo 11 avtobusov. </a:t>
            </a:r>
          </a:p>
        </p:txBody>
      </p:sp>
    </p:spTree>
    <p:extLst>
      <p:ext uri="{BB962C8B-B14F-4D97-AF65-F5344CB8AC3E}">
        <p14:creationId xmlns:p14="http://schemas.microsoft.com/office/powerpoint/2010/main" val="58203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03853" y="386182"/>
            <a:ext cx="4185267" cy="7633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* Besedilna naloga 9</a:t>
            </a:r>
          </a:p>
        </p:txBody>
      </p:sp>
      <p:sp>
        <p:nvSpPr>
          <p:cNvPr id="6" name="Rectangle 5"/>
          <p:cNvSpPr/>
          <p:nvPr/>
        </p:nvSpPr>
        <p:spPr>
          <a:xfrm>
            <a:off x="984437" y="1212291"/>
            <a:ext cx="90652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Mojca bo za domače branje prebrala knjigo, ki ima 167 strani. Vsak dan bo prebrala 9 strani. </a:t>
            </a:r>
          </a:p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Koliko dni bo brala knjigo? </a:t>
            </a:r>
          </a:p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Koliko strani ji bo ostalo za zadnji dan?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8680" y="3661934"/>
            <a:ext cx="5938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167 : 9 = 18, ost. 5  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984437" y="5053887"/>
            <a:ext cx="7171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Knjigo bo brala 19 dni. </a:t>
            </a:r>
          </a:p>
          <a:p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Za zadnji dan ji bo ostalo 5 strani. </a:t>
            </a:r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91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644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263" y="365761"/>
            <a:ext cx="2925038" cy="7578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Računanje 2</a:t>
            </a:r>
          </a:p>
        </p:txBody>
      </p:sp>
      <p:sp>
        <p:nvSpPr>
          <p:cNvPr id="5" name="Rectangle 4"/>
          <p:cNvSpPr/>
          <p:nvPr/>
        </p:nvSpPr>
        <p:spPr>
          <a:xfrm>
            <a:off x="3840479" y="1123591"/>
            <a:ext cx="3709851" cy="318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600" dirty="0"/>
              <a:t>   </a:t>
            </a:r>
            <a:r>
              <a:rPr lang="sl-SI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</a:p>
          <a:p>
            <a:pPr algn="ctr"/>
            <a:r>
              <a:rPr lang="sl-SI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+ 387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9383" y="4506686"/>
            <a:ext cx="269094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820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606" y="1841862"/>
            <a:ext cx="3386798" cy="24688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059782" y="5107577"/>
            <a:ext cx="2194560" cy="888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930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963886" y="4663440"/>
            <a:ext cx="2442754" cy="12409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Straight Connector 2"/>
          <p:cNvCxnSpPr/>
          <p:nvPr/>
        </p:nvCxnSpPr>
        <p:spPr>
          <a:xfrm flipV="1">
            <a:off x="3762103" y="4180114"/>
            <a:ext cx="4167051" cy="1"/>
          </a:xfrm>
          <a:prstGeom prst="line">
            <a:avLst/>
          </a:prstGeom>
          <a:ln>
            <a:solidFill>
              <a:schemeClr val="tx1">
                <a:lumMod val="95000"/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99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8" y="399245"/>
            <a:ext cx="2743200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Računanje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004457" y="595188"/>
            <a:ext cx="4645317" cy="3258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l-SI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5548</a:t>
            </a:r>
          </a:p>
          <a:p>
            <a:pPr algn="ctr"/>
            <a:r>
              <a:rPr lang="sl-SI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- 2159 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762103" y="4180114"/>
            <a:ext cx="4167051" cy="1"/>
          </a:xfrm>
          <a:prstGeom prst="line">
            <a:avLst/>
          </a:prstGeom>
          <a:ln>
            <a:solidFill>
              <a:schemeClr val="tx1">
                <a:lumMod val="95000"/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09257" y="4506686"/>
            <a:ext cx="4241073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2491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606" y="1841862"/>
            <a:ext cx="3386798" cy="2468881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4208416" y="4467498"/>
            <a:ext cx="2442754" cy="12409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059781" y="5107577"/>
            <a:ext cx="2660469" cy="888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3389</a:t>
            </a:r>
          </a:p>
        </p:txBody>
      </p:sp>
    </p:spTree>
    <p:extLst>
      <p:ext uri="{BB962C8B-B14F-4D97-AF65-F5344CB8AC3E}">
        <p14:creationId xmlns:p14="http://schemas.microsoft.com/office/powerpoint/2010/main" val="157768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8" y="399245"/>
            <a:ext cx="2743200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Računanje 4</a:t>
            </a:r>
          </a:p>
        </p:txBody>
      </p:sp>
      <p:sp>
        <p:nvSpPr>
          <p:cNvPr id="6" name="Rectangle 5"/>
          <p:cNvSpPr/>
          <p:nvPr/>
        </p:nvSpPr>
        <p:spPr>
          <a:xfrm>
            <a:off x="2778034" y="746974"/>
            <a:ext cx="4863737" cy="3258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l-SI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3765</a:t>
            </a:r>
          </a:p>
          <a:p>
            <a:pPr algn="ctr"/>
            <a:r>
              <a:rPr lang="sl-SI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+4966 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762103" y="4180114"/>
            <a:ext cx="4167051" cy="1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2103" y="4506686"/>
            <a:ext cx="3788227" cy="1201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8731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033" y="1225148"/>
            <a:ext cx="2718201" cy="266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1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83483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Večkratniki 1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183" y="1436914"/>
            <a:ext cx="8538755" cy="438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Večkratniki števila </a:t>
            </a:r>
            <a:r>
              <a:rPr lang="sl-SI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l-SI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so:</a:t>
            </a:r>
            <a:endParaRPr lang="sl-SI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3, 6, 9, 12, 15, 18, 21, 24, 27, 30.</a:t>
            </a:r>
            <a:endParaRPr lang="sl-SI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164" y="1530193"/>
            <a:ext cx="2718201" cy="266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6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83483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Večkratniki 2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3" y="1541419"/>
            <a:ext cx="8242294" cy="438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Števila 7, 18, 28 in 42</a:t>
            </a:r>
          </a:p>
          <a:p>
            <a:r>
              <a:rPr lang="sl-SI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večkratniki števila </a:t>
            </a:r>
            <a:r>
              <a:rPr lang="sl-SI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l-SI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1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166" y="600891"/>
            <a:ext cx="3386798" cy="246888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4452257" y="2808522"/>
            <a:ext cx="868680" cy="992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34245" y="2103125"/>
            <a:ext cx="1407524" cy="64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9013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83483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Večkratniki 3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4" y="1436913"/>
            <a:ext cx="8242294" cy="4741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Našteti so SKUPNI večkratniki števil </a:t>
            </a:r>
            <a:r>
              <a:rPr lang="sl-SI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l-S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l-SI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l-S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12, 20, 24, 36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166" y="600891"/>
            <a:ext cx="3386798" cy="246888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701143" y="4075613"/>
            <a:ext cx="1095772" cy="12148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32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07" y="399245"/>
            <a:ext cx="2983483" cy="12621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/>
              <a:t>Večkratniki 4</a:t>
            </a:r>
          </a:p>
        </p:txBody>
      </p:sp>
      <p:sp>
        <p:nvSpPr>
          <p:cNvPr id="6" name="Rectangle 5"/>
          <p:cNvSpPr/>
          <p:nvPr/>
        </p:nvSpPr>
        <p:spPr>
          <a:xfrm>
            <a:off x="888644" y="1436914"/>
            <a:ext cx="8242294" cy="438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Večkratniki števila </a:t>
            </a:r>
            <a:r>
              <a:rPr lang="sl-SI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l-S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so:</a:t>
            </a:r>
          </a:p>
          <a:p>
            <a:r>
              <a:rPr lang="sl-SI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8, 16, 24, 32, 40, 48, 56, 64, 72, 80.</a:t>
            </a: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103031" y="5602310"/>
            <a:ext cx="785612" cy="8113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164" y="1530193"/>
            <a:ext cx="2718201" cy="266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255</TotalTime>
  <Words>728</Words>
  <Application>Microsoft Office PowerPoint</Application>
  <PresentationFormat>Širokozaslonsko</PresentationFormat>
  <Paragraphs>173</Paragraphs>
  <Slides>25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Times New Roman</vt:lpstr>
      <vt:lpstr>Wingdings 3</vt:lpstr>
      <vt:lpstr>Rezina</vt:lpstr>
      <vt:lpstr>MATEMATIČNI KVIZ za 4. razred</vt:lpstr>
      <vt:lpstr>                                          971             -  542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MATEMATIČNI KVIZ za 4. razred</dc:title>
  <dc:creator>Windows User</dc:creator>
  <cp:lastModifiedBy>martin misic</cp:lastModifiedBy>
  <cp:revision>39</cp:revision>
  <dcterms:created xsi:type="dcterms:W3CDTF">2018-10-01T20:51:16Z</dcterms:created>
  <dcterms:modified xsi:type="dcterms:W3CDTF">2020-04-03T10:08:11Z</dcterms:modified>
</cp:coreProperties>
</file>