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2AD1C-30D3-48F7-907C-4F724C3926F1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A3CB0-0E60-4945-AFF0-F9460218C4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782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13316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95D7A0-ADAD-41A6-A35D-316CAE57B3ED}" type="slidenum">
              <a:rPr lang="sl-SI" altLang="sl-SI" smtClean="0"/>
              <a:pPr>
                <a:spcBef>
                  <a:spcPct val="0"/>
                </a:spcBef>
              </a:pPr>
              <a:t>6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53107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299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047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086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578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381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365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733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680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731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592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843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CC19F-02DF-4CAF-9803-FA493B9B8722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FF9C1-CAEA-4D66-8C19-7455DA013F7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585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ctrTitle"/>
          </p:nvPr>
        </p:nvSpPr>
        <p:spPr>
          <a:xfrm>
            <a:off x="1981200" y="2401889"/>
            <a:ext cx="84582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l-SI" altLang="sl-SI" smtClean="0"/>
              <a:t>GOSPODARSTVO V EVROPE IN RUSIJE</a:t>
            </a:r>
          </a:p>
        </p:txBody>
      </p:sp>
      <p:sp>
        <p:nvSpPr>
          <p:cNvPr id="6147" name="Podnaslov 2"/>
          <p:cNvSpPr>
            <a:spLocks noGrp="1"/>
          </p:cNvSpPr>
          <p:nvPr>
            <p:ph type="subTitle" idx="1"/>
          </p:nvPr>
        </p:nvSpPr>
        <p:spPr>
          <a:xfrm>
            <a:off x="1981200" y="3900488"/>
            <a:ext cx="4953000" cy="1752600"/>
          </a:xfrm>
        </p:spPr>
        <p:txBody>
          <a:bodyPr/>
          <a:lstStyle/>
          <a:p>
            <a:pPr marL="63500"/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8547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>
          <a:xfrm>
            <a:off x="1992313" y="549275"/>
            <a:ext cx="8229600" cy="1066800"/>
          </a:xfrm>
        </p:spPr>
        <p:txBody>
          <a:bodyPr/>
          <a:lstStyle/>
          <a:p>
            <a:pPr eaLnBrk="1" hangingPunct="1"/>
            <a:r>
              <a:rPr lang="sl-SI" altLang="sl-SI" smtClean="0"/>
              <a:t>KMETIJSTVO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03388" y="1557339"/>
            <a:ext cx="8964612" cy="4441825"/>
          </a:xfrm>
        </p:spPr>
        <p:txBody>
          <a:bodyPr/>
          <a:lstStyle/>
          <a:p>
            <a:pPr marL="109537" indent="0">
              <a:buNone/>
              <a:defRPr/>
            </a:pPr>
            <a:endParaRPr lang="sl-SI" dirty="0" smtClean="0"/>
          </a:p>
          <a:p>
            <a:pPr eaLnBrk="1" hangingPunct="1">
              <a:buFontTx/>
              <a:buChar char="-"/>
              <a:defRPr/>
            </a:pPr>
            <a:r>
              <a:rPr lang="pl-PL" dirty="0" smtClean="0"/>
              <a:t>S in JV -  </a:t>
            </a:r>
            <a:r>
              <a:rPr lang="sl-SI" dirty="0" smtClean="0"/>
              <a:t>neugodno,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err="1" smtClean="0"/>
              <a:t>bolj</a:t>
            </a:r>
            <a:r>
              <a:rPr lang="en-GB" dirty="0" smtClean="0"/>
              <a:t> </a:t>
            </a:r>
            <a:r>
              <a:rPr lang="en-GB" dirty="0" err="1" smtClean="0"/>
              <a:t>razvito</a:t>
            </a:r>
            <a:r>
              <a:rPr lang="en-GB" dirty="0" smtClean="0"/>
              <a:t> v step</a:t>
            </a:r>
            <a:r>
              <a:rPr lang="sl-SI" dirty="0" smtClean="0"/>
              <a:t>i</a:t>
            </a:r>
            <a:r>
              <a:rPr lang="en-GB" dirty="0" smtClean="0"/>
              <a:t> in </a:t>
            </a:r>
            <a:r>
              <a:rPr lang="en-GB" dirty="0" err="1" smtClean="0"/>
              <a:t>gozdn</a:t>
            </a:r>
            <a:r>
              <a:rPr lang="sl-SI" dirty="0" smtClean="0"/>
              <a:t>i</a:t>
            </a:r>
            <a:r>
              <a:rPr lang="en-GB" dirty="0" smtClean="0"/>
              <a:t> step</a:t>
            </a:r>
            <a:r>
              <a:rPr lang="sl-SI" dirty="0" smtClean="0"/>
              <a:t>i (evropski del),</a:t>
            </a:r>
          </a:p>
          <a:p>
            <a:pPr eaLnBrk="1" hangingPunct="1">
              <a:buFontTx/>
              <a:buChar char="-"/>
              <a:defRPr/>
            </a:pPr>
            <a:r>
              <a:rPr lang="sl-SI" dirty="0" smtClean="0"/>
              <a:t>pšenica (černozjom),</a:t>
            </a:r>
          </a:p>
          <a:p>
            <a:pPr eaLnBrk="1" hangingPunct="1">
              <a:buFontTx/>
              <a:buChar char="-"/>
              <a:defRPr/>
            </a:pPr>
            <a:r>
              <a:rPr lang="sl-SI" dirty="0" smtClean="0"/>
              <a:t>Ukrajina – žitnice Evrope,</a:t>
            </a:r>
            <a:endParaRPr lang="sl-SI" dirty="0"/>
          </a:p>
          <a:p>
            <a:pPr eaLnBrk="1" hangingPunct="1">
              <a:buFontTx/>
              <a:buChar char="-"/>
              <a:defRPr/>
            </a:pPr>
            <a:r>
              <a:rPr lang="sl-SI" dirty="0" smtClean="0"/>
              <a:t>hladneje proti severu: krompir, rž, oves, ječmen,</a:t>
            </a:r>
          </a:p>
          <a:p>
            <a:pPr eaLnBrk="1" hangingPunct="1">
              <a:buFontTx/>
              <a:buChar char="-"/>
              <a:defRPr/>
            </a:pPr>
            <a:r>
              <a:rPr lang="sl-SI" dirty="0"/>
              <a:t>zasebno vrtičkarstvo.</a:t>
            </a:r>
          </a:p>
          <a:p>
            <a:pPr eaLnBrk="1" hangingPunct="1">
              <a:buFontTx/>
              <a:buChar char="-"/>
              <a:defRPr/>
            </a:pPr>
            <a:endParaRPr lang="sl-SI" dirty="0" smtClean="0"/>
          </a:p>
          <a:p>
            <a:pPr eaLnBrk="1" hangingPunct="1">
              <a:buFontTx/>
              <a:buChar char="-"/>
              <a:defRPr/>
            </a:pPr>
            <a:endParaRPr lang="sl-SI" dirty="0" smtClean="0"/>
          </a:p>
          <a:p>
            <a:pPr eaLnBrk="1" hangingPunct="1">
              <a:defRPr/>
            </a:pPr>
            <a:endParaRPr lang="sl-SI" dirty="0" smtClean="0"/>
          </a:p>
          <a:p>
            <a:pPr eaLnBrk="1" hangingPunct="1">
              <a:buFont typeface="Georgia" panose="02040502050405020303" pitchFamily="18" charset="0"/>
              <a:buNone/>
              <a:defRPr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0439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>
          <a:xfrm>
            <a:off x="1919288" y="549275"/>
            <a:ext cx="8229600" cy="1066800"/>
          </a:xfrm>
        </p:spPr>
        <p:txBody>
          <a:bodyPr/>
          <a:lstStyle/>
          <a:p>
            <a:pPr eaLnBrk="1" hangingPunct="1"/>
            <a:r>
              <a:rPr lang="sl-SI" altLang="sl-SI" smtClean="0"/>
              <a:t>TEŽAVE V KMETIJSTVU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03388" y="1916114"/>
            <a:ext cx="8507412" cy="5089525"/>
          </a:xfrm>
        </p:spPr>
        <p:txBody>
          <a:bodyPr/>
          <a:lstStyle/>
          <a:p>
            <a:pPr marL="109537" indent="0">
              <a:buNone/>
              <a:defRPr/>
            </a:pPr>
            <a:endParaRPr lang="sl-SI" dirty="0" smtClean="0"/>
          </a:p>
          <a:p>
            <a:pPr eaLnBrk="1" hangingPunct="1">
              <a:defRPr/>
            </a:pPr>
            <a:r>
              <a:rPr lang="en-GB" dirty="0" smtClean="0"/>
              <a:t>v </a:t>
            </a:r>
            <a:r>
              <a:rPr lang="en-GB" dirty="0" err="1" smtClean="0"/>
              <a:t>času</a:t>
            </a:r>
            <a:r>
              <a:rPr lang="en-GB" dirty="0" smtClean="0"/>
              <a:t> SZ so </a:t>
            </a:r>
            <a:r>
              <a:rPr lang="en-GB" dirty="0" err="1" smtClean="0"/>
              <a:t>kmetom</a:t>
            </a:r>
            <a:r>
              <a:rPr lang="en-GB" dirty="0" smtClean="0"/>
              <a:t> </a:t>
            </a:r>
            <a:r>
              <a:rPr lang="en-GB" dirty="0" err="1" smtClean="0"/>
              <a:t>odvzemali</a:t>
            </a:r>
            <a:r>
              <a:rPr lang="en-GB" dirty="0" smtClean="0"/>
              <a:t> </a:t>
            </a:r>
            <a:r>
              <a:rPr lang="en-GB" dirty="0" err="1" smtClean="0"/>
              <a:t>zemljo</a:t>
            </a:r>
            <a:r>
              <a:rPr lang="en-GB" dirty="0" smtClean="0"/>
              <a:t> in </a:t>
            </a:r>
            <a:r>
              <a:rPr lang="en-GB" dirty="0" err="1" smtClean="0"/>
              <a:t>jo</a:t>
            </a:r>
            <a:r>
              <a:rPr lang="en-GB" dirty="0" smtClean="0"/>
              <a:t> </a:t>
            </a:r>
            <a:r>
              <a:rPr lang="en-GB" dirty="0" err="1" smtClean="0"/>
              <a:t>združevali</a:t>
            </a:r>
            <a:r>
              <a:rPr lang="en-GB" dirty="0" smtClean="0"/>
              <a:t> v</a:t>
            </a:r>
            <a:r>
              <a:rPr lang="sl-SI" dirty="0" smtClean="0"/>
              <a:t> </a:t>
            </a:r>
            <a:r>
              <a:rPr lang="pl-PL" dirty="0" smtClean="0"/>
              <a:t>ogromna državna in zadružna posestva, ki so jih obdelovali delavci – nemotiviranost,</a:t>
            </a:r>
          </a:p>
          <a:p>
            <a:pPr eaLnBrk="1" hangingPunct="1">
              <a:defRPr/>
            </a:pPr>
            <a:endParaRPr lang="sl-SI" dirty="0" smtClean="0"/>
          </a:p>
          <a:p>
            <a:pPr eaLnBrk="1" hangingPunct="1">
              <a:defRPr/>
            </a:pPr>
            <a:r>
              <a:rPr lang="pl-PL" dirty="0" smtClean="0"/>
              <a:t>po razpadu socializma vračanje zemlje v zasebno last – lastninjenje zemlje,</a:t>
            </a:r>
          </a:p>
          <a:p>
            <a:pPr eaLnBrk="1" hangingPunct="1">
              <a:defRPr/>
            </a:pPr>
            <a:endParaRPr lang="sl-SI" dirty="0" smtClean="0"/>
          </a:p>
          <a:p>
            <a:pPr eaLnBrk="1" hangingPunct="1">
              <a:defRPr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40636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1992313" y="692150"/>
            <a:ext cx="8229600" cy="1066800"/>
          </a:xfrm>
        </p:spPr>
        <p:txBody>
          <a:bodyPr/>
          <a:lstStyle/>
          <a:p>
            <a:pPr eaLnBrk="1" hangingPunct="1"/>
            <a:r>
              <a:rPr lang="sl-SI" altLang="sl-SI" smtClean="0"/>
              <a:t>ENERGIJSKI VIRI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524000" y="1844676"/>
            <a:ext cx="8686800" cy="4729163"/>
          </a:xfrm>
        </p:spPr>
        <p:txBody>
          <a:bodyPr/>
          <a:lstStyle/>
          <a:p>
            <a:pPr eaLnBrk="1" hangingPunct="1"/>
            <a:r>
              <a:rPr lang="pl-PL" altLang="sl-SI" smtClean="0"/>
              <a:t>velike zaloge </a:t>
            </a:r>
            <a:r>
              <a:rPr lang="pl-PL" altLang="sl-SI" b="1" smtClean="0"/>
              <a:t>naravnih bogastev</a:t>
            </a:r>
            <a:r>
              <a:rPr lang="pl-PL" altLang="sl-SI" smtClean="0"/>
              <a:t>,</a:t>
            </a:r>
          </a:p>
          <a:p>
            <a:pPr eaLnBrk="1" hangingPunct="1"/>
            <a:r>
              <a:rPr lang="pl-PL" altLang="sl-SI" smtClean="0"/>
              <a:t>težava – ljudje živijo v evropskem delu, viri so v azijskem delu,</a:t>
            </a:r>
          </a:p>
          <a:p>
            <a:pPr eaLnBrk="1" hangingPunct="1">
              <a:buFontTx/>
              <a:buChar char="-"/>
            </a:pPr>
            <a:r>
              <a:rPr lang="pl-PL" altLang="sl-SI" smtClean="0"/>
              <a:t>zemeljski plin (največje zaloge in 1. na svetu po črpanju),</a:t>
            </a:r>
          </a:p>
          <a:p>
            <a:pPr eaLnBrk="1" hangingPunct="1">
              <a:buFontTx/>
              <a:buChar char="-"/>
            </a:pPr>
            <a:r>
              <a:rPr lang="pl-PL" altLang="sl-SI" smtClean="0"/>
              <a:t>nafta (na 2. mestu po črpanju), </a:t>
            </a:r>
          </a:p>
          <a:p>
            <a:pPr eaLnBrk="1" hangingPunct="1">
              <a:buFontTx/>
              <a:buChar char="-"/>
            </a:pPr>
            <a:r>
              <a:rPr lang="pl-PL" altLang="sl-SI" smtClean="0"/>
              <a:t>nahajališča na S Zahodnosibirskega nižavja,</a:t>
            </a:r>
            <a:endParaRPr lang="sl-SI" altLang="sl-SI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pl-PL" altLang="sl-SI" smtClean="0"/>
              <a:t>črni, rjavi premog (</a:t>
            </a:r>
            <a:r>
              <a:rPr lang="pl-PL" altLang="sl-SI" b="1" smtClean="0"/>
              <a:t>Sibirija</a:t>
            </a:r>
            <a:r>
              <a:rPr lang="pl-PL" altLang="sl-SI" smtClean="0"/>
              <a:t> + </a:t>
            </a:r>
            <a:r>
              <a:rPr lang="pl-PL" altLang="sl-SI" b="1" smtClean="0"/>
              <a:t>Doneški bazen</a:t>
            </a:r>
            <a:r>
              <a:rPr lang="pl-PL" altLang="sl-SI" smtClean="0"/>
              <a:t> v Ukrajini + </a:t>
            </a:r>
            <a:r>
              <a:rPr lang="pl-PL" altLang="sl-SI" b="1" smtClean="0"/>
              <a:t>Ural</a:t>
            </a:r>
            <a:r>
              <a:rPr lang="pl-PL" altLang="sl-SI" smtClean="0"/>
              <a:t>) – zmanjševanje izkopavanja,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pl-PL" altLang="sl-SI" smtClean="0"/>
              <a:t>- druge države morajo energijske vire uvažati – močno odvisne od Rusije.</a:t>
            </a:r>
            <a:endParaRPr lang="sl-SI" altLang="sl-SI" smtClean="0"/>
          </a:p>
          <a:p>
            <a:pPr eaLnBrk="1" hangingPunct="1"/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323854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>
          <a:xfrm>
            <a:off x="1919288" y="549275"/>
            <a:ext cx="8229600" cy="1066800"/>
          </a:xfrm>
        </p:spPr>
        <p:txBody>
          <a:bodyPr/>
          <a:lstStyle/>
          <a:p>
            <a:pPr eaLnBrk="1" hangingPunct="1"/>
            <a:r>
              <a:rPr lang="sl-SI" altLang="sl-SI" smtClean="0"/>
              <a:t>INDUSTRIJA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524001" y="2636839"/>
            <a:ext cx="8964613" cy="5445125"/>
          </a:xfrm>
        </p:spPr>
        <p:txBody>
          <a:bodyPr/>
          <a:lstStyle/>
          <a:p>
            <a:pPr eaLnBrk="1" hangingPunct="1">
              <a:defRPr/>
            </a:pPr>
            <a:r>
              <a:rPr lang="pl-PL" b="1" dirty="0" smtClean="0"/>
              <a:t>SZ </a:t>
            </a:r>
            <a:r>
              <a:rPr lang="pl-PL" dirty="0" smtClean="0"/>
              <a:t>razvijala predvsem </a:t>
            </a:r>
            <a:r>
              <a:rPr lang="pl-PL" b="1" dirty="0" smtClean="0"/>
              <a:t>težko industrijo</a:t>
            </a:r>
            <a:r>
              <a:rPr lang="pl-PL" dirty="0" smtClean="0"/>
              <a:t> (jeklarstvo, železarstvo) – zastarela, neučinkovita, nekonkurenčna</a:t>
            </a:r>
          </a:p>
          <a:p>
            <a:pPr marL="109537" indent="0">
              <a:buNone/>
              <a:defRPr/>
            </a:pPr>
            <a:endParaRPr lang="sl-SI" dirty="0" smtClean="0"/>
          </a:p>
          <a:p>
            <a:pPr eaLnBrk="1" hangingPunct="1">
              <a:defRPr/>
            </a:pPr>
            <a:r>
              <a:rPr lang="pl-PL" dirty="0" smtClean="0"/>
              <a:t> preusmeritev dejavnosti po razpadu SZ – težave</a:t>
            </a:r>
          </a:p>
          <a:p>
            <a:pPr eaLnBrk="1" hangingPunct="1">
              <a:defRPr/>
            </a:pPr>
            <a:endParaRPr lang="pl-PL" dirty="0"/>
          </a:p>
          <a:p>
            <a:pPr eaLnBrk="1" hangingPunct="1">
              <a:defRPr/>
            </a:pPr>
            <a:r>
              <a:rPr lang="pl-PL" dirty="0"/>
              <a:t>p</a:t>
            </a:r>
            <a:r>
              <a:rPr lang="pl-PL" dirty="0" smtClean="0"/>
              <a:t>o letu 2000 si Rusija gospodarsko opomore na račun izvoza plina </a:t>
            </a:r>
            <a:r>
              <a:rPr lang="pl-PL" smtClean="0"/>
              <a:t>in nafte</a:t>
            </a:r>
            <a:endParaRPr lang="sl-SI" dirty="0" smtClean="0"/>
          </a:p>
          <a:p>
            <a:pPr eaLnBrk="1" hangingPunct="1">
              <a:defRPr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41422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mtClean="0"/>
              <a:t>OKOLJSKI PROBLEMI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sl-SI" dirty="0" smtClean="0"/>
              <a:t>V </a:t>
            </a:r>
            <a:r>
              <a:rPr lang="pl-PL" altLang="sl-SI" dirty="0" smtClean="0"/>
              <a:t>SZ so zanemarjali skrb za okolje,</a:t>
            </a:r>
          </a:p>
          <a:p>
            <a:pPr eaLnBrk="1" hangingPunct="1"/>
            <a:r>
              <a:rPr lang="pl-PL" altLang="sl-SI" dirty="0" smtClean="0"/>
              <a:t>danes </a:t>
            </a:r>
            <a:r>
              <a:rPr lang="pl-PL" altLang="sl-SI" dirty="0" smtClean="0"/>
              <a:t>izboljšave – propad zastarelih obratov,</a:t>
            </a:r>
            <a:endParaRPr lang="sl-SI" altLang="sl-SI" dirty="0" smtClean="0"/>
          </a:p>
          <a:p>
            <a:pPr eaLnBrk="1" hangingPunct="1"/>
            <a:endParaRPr lang="sl-SI" altLang="sl-SI" dirty="0" smtClean="0"/>
          </a:p>
          <a:p>
            <a:pPr eaLnBrk="1" hangingPunct="1"/>
            <a:r>
              <a:rPr lang="pl-PL" altLang="sl-SI" dirty="0" smtClean="0"/>
              <a:t>okolje še vedno močno onesnaženo in prizadeto → izlitja nafte iz </a:t>
            </a:r>
            <a:r>
              <a:rPr lang="sl-SI" altLang="sl-SI" dirty="0" smtClean="0"/>
              <a:t> </a:t>
            </a:r>
            <a:r>
              <a:rPr lang="pl-PL" altLang="sl-SI" dirty="0" smtClean="0"/>
              <a:t>poškodovanih naftovodov, jedrske nezgode</a:t>
            </a:r>
            <a:r>
              <a:rPr lang="pl-PL" altLang="sl-SI" dirty="0" smtClean="0"/>
              <a:t>.</a:t>
            </a:r>
          </a:p>
          <a:p>
            <a:pPr eaLnBrk="1" hangingPunct="1"/>
            <a:endParaRPr lang="pl-PL" altLang="sl-SI" dirty="0"/>
          </a:p>
          <a:p>
            <a:pPr eaLnBrk="1" hangingPunct="1"/>
            <a:r>
              <a:rPr lang="pl-PL" altLang="sl-SI" dirty="0" smtClean="0"/>
              <a:t>Črnobil, Ukrajina, 1986</a:t>
            </a:r>
            <a:endParaRPr lang="pl-PL" altLang="sl-SI" dirty="0" smtClean="0"/>
          </a:p>
          <a:p>
            <a:pPr eaLnBrk="1" hangingPunct="1"/>
            <a:endParaRPr lang="pl-PL" altLang="sl-SI" dirty="0" smtClean="0"/>
          </a:p>
          <a:p>
            <a:pPr eaLnBrk="1" hangingPunct="1"/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336167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248</Words>
  <Application>Microsoft Office PowerPoint</Application>
  <PresentationFormat>Širokozaslonsko</PresentationFormat>
  <Paragraphs>38</Paragraphs>
  <Slides>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Officeova tema</vt:lpstr>
      <vt:lpstr>GOSPODARSTVO V EVROPE IN RUSIJE</vt:lpstr>
      <vt:lpstr>KMETIJSTVO </vt:lpstr>
      <vt:lpstr>TEŽAVE V KMETIJSTVU</vt:lpstr>
      <vt:lpstr>ENERGIJSKI VIRI</vt:lpstr>
      <vt:lpstr>INDUSTRIJA</vt:lpstr>
      <vt:lpstr>OKOLJSKI PROBLEMI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GOSPODARSTVO V EVROPE IN RUSIJE</dc:title>
  <dc:creator>SIO</dc:creator>
  <cp:lastModifiedBy>SIO</cp:lastModifiedBy>
  <cp:revision>1</cp:revision>
  <dcterms:created xsi:type="dcterms:W3CDTF">2020-03-16T06:49:36Z</dcterms:created>
  <dcterms:modified xsi:type="dcterms:W3CDTF">2020-03-16T06:51:25Z</dcterms:modified>
</cp:coreProperties>
</file>